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5" r:id="rId3"/>
  </p:sldMasterIdLst>
  <p:notesMasterIdLst>
    <p:notesMasterId r:id="rId11"/>
  </p:notesMasterIdLst>
  <p:sldIdLst>
    <p:sldId id="324" r:id="rId4"/>
    <p:sldId id="257" r:id="rId5"/>
    <p:sldId id="1308" r:id="rId6"/>
    <p:sldId id="1309" r:id="rId7"/>
    <p:sldId id="1311"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15:clr>
            <a:srgbClr val="A4A3A4"/>
          </p15:clr>
        </p15:guide>
        <p15:guide id="4">
          <p15:clr>
            <a:srgbClr val="A4A3A4"/>
          </p15:clr>
        </p15:guide>
        <p15:guide id="5" orient="horz" pos="4134">
          <p15:clr>
            <a:srgbClr val="A4A3A4"/>
          </p15:clr>
        </p15:guide>
        <p15:guide id="6" pos="73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5780CA"/>
    <a:srgbClr val="5CCDF6"/>
    <a:srgbClr val="8C8D91"/>
    <a:srgbClr val="A3C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9"/>
    <p:restoredTop sz="94707"/>
  </p:normalViewPr>
  <p:slideViewPr>
    <p:cSldViewPr snapToGrid="0" snapToObjects="1">
      <p:cViewPr varScale="1">
        <p:scale>
          <a:sx n="108" d="100"/>
          <a:sy n="108" d="100"/>
        </p:scale>
        <p:origin x="306" y="114"/>
      </p:cViewPr>
      <p:guideLst>
        <p:guide orient="horz" pos="2160"/>
        <p:guide pos="3840"/>
        <p:guide orient="horz"/>
        <p:guide/>
        <p:guide orient="horz" pos="4134"/>
        <p:guide pos="73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25956-0A95-45CC-9A2F-EDEC6F2456CE}"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26276-63F3-4BED-9ABD-59BBCF91799F}" type="slidenum">
              <a:rPr lang="en-US" smtClean="0"/>
              <a:t>‹#›</a:t>
            </a:fld>
            <a:endParaRPr lang="en-US"/>
          </a:p>
        </p:txBody>
      </p:sp>
    </p:spTree>
    <p:extLst>
      <p:ext uri="{BB962C8B-B14F-4D97-AF65-F5344CB8AC3E}">
        <p14:creationId xmlns:p14="http://schemas.microsoft.com/office/powerpoint/2010/main" val="91428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4149"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14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35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6567-AC70-AA4F-9D32-95166A6B1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839EF-345C-1E40-93E6-2F96F5E16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04FF5-C742-2343-B947-BE65F0E9517D}"/>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05A65644-EE7D-6749-A9A7-9F1943DC3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05E74-4DA2-684D-B944-ACE2958D73ED}"/>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263866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F390-BC28-144F-A8FD-049838023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6CDDE-B72C-F649-B39D-DDA8A0E3CF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BC9D9-AE83-7D49-B3DF-33F0063D1CD9}"/>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16F0C7AC-09BF-D044-8E32-98ECF50BF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B8818-EE29-6548-BB2D-7EFAD4183384}"/>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7036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C95B5-0DC0-0B48-9EF5-DA3F12CEA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8494C-64F4-B546-A03C-FF9B673BE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6A174-2BA4-E04C-8FEC-3014612CE355}"/>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C23836E5-F9F8-094B-8D09-DBA91AE3E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BE959-4A50-9D4D-BED1-C6567E76B5C8}"/>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232667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pic>
        <p:nvPicPr>
          <p:cNvPr id="11"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9693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pic>
        <p:nvPicPr>
          <p:cNvPr id="12"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7380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1487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811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82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3389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8751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746760" y="2232660"/>
            <a:ext cx="6537960" cy="2827478"/>
          </a:xfrm>
        </p:spPr>
        <p:txBody>
          <a:bodyPr tIns="0" rIns="0" bIns="1097280" anchor="ctr" anchorCtr="0"/>
          <a:lstStyle>
            <a:lvl1pPr>
              <a:lnSpc>
                <a:spcPts val="4000"/>
              </a:lnSpc>
              <a:defRPr sz="3600" b="1">
                <a:solidFill>
                  <a:schemeClr val="accent1"/>
                </a:solidFill>
              </a:defRPr>
            </a:lvl1pPr>
          </a:lstStyle>
          <a:p>
            <a:r>
              <a:rPr lang="en-US" dirty="0"/>
              <a:t>Click to edit Master title style</a:t>
            </a:r>
            <a:br>
              <a:rPr lang="en-US" dirty="0"/>
            </a:br>
            <a:endParaRPr lang="en-US" dirty="0"/>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a:xfrm>
            <a:off x="891117" y="6408760"/>
            <a:ext cx="5922221" cy="208758"/>
          </a:xfrm>
        </p:spPr>
        <p:txBody>
          <a:bodyPr/>
          <a:lstStyle/>
          <a:p>
            <a:endParaRPr lang="en-US" dirty="0"/>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18109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4683-7B27-694B-BF7A-F841A3759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C8738-BF82-0243-9069-A8880EB104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1DA9E-FBF1-434A-ACF4-68A5F852C946}"/>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3288FDE9-CC7D-FA41-9BA7-DAD6E4D94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65BE6-6C7F-3748-BC92-27B256A0EE0C}"/>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1450962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low i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600" y="1691093"/>
            <a:ext cx="6865620" cy="3475813"/>
          </a:xfrm>
        </p:spPr>
        <p:txBody>
          <a:bodyPr tIns="0" rIns="0" bIns="1097280" anchor="ctr" anchorCtr="0"/>
          <a:lstStyle>
            <a:lvl1pPr>
              <a:lnSpc>
                <a:spcPts val="4000"/>
              </a:lnSpc>
              <a:defRPr sz="3600" b="1">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pic>
        <p:nvPicPr>
          <p:cNvPr id="9" name="Picture 8"/>
          <p:cNvPicPr>
            <a:picLocks noChangeAspect="1"/>
          </p:cNvPicPr>
          <p:nvPr userDrawn="1"/>
        </p:nvPicPr>
        <p:blipFill>
          <a:blip r:embed="rId3"/>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4151446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938563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low 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01488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27701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low i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324370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1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66286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endParaRPr lang="en-US" dirty="0"/>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5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55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2col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372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col caption">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9795-CA7E-A448-B950-BEDD2EC24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A82E78-3643-8C4B-850A-BDAED51A7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744889-B55A-F845-A260-158B6B15D402}"/>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DDE53688-7AB5-2A46-9176-35C4F5851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9CD46-18D9-4F4E-9B74-FBBF4BB1198F}"/>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319150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col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7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col 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2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full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815488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all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000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allout_low i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730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allout_ful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500033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945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150314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video">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156148223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6"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66725" y="1392869"/>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799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3AE8-6BDC-4E4E-BEC7-67AA3CB1D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1CD88-6DED-6A4C-8955-9C24BA4B13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1A699A-BA61-BC48-8ED0-02B0DB957B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77893-1F7E-CC41-B6C2-15FA6007B4AB}"/>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6" name="Footer Placeholder 5">
            <a:extLst>
              <a:ext uri="{FF2B5EF4-FFF2-40B4-BE49-F238E27FC236}">
                <a16:creationId xmlns:a16="http://schemas.microsoft.com/office/drawing/2014/main" id="{07D721C9-8B73-FB45-AE8D-430C9749D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4DFF4-5523-B847-9AC0-A657FFFDDF74}"/>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400463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_low 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7"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66725" y="1375778"/>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406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017" y="1589"/>
          <a:ext cx="2015" cy="1587"/>
        </p:xfrm>
        <a:graphic>
          <a:graphicData uri="http://schemas.openxmlformats.org/presentationml/2006/ole">
            <mc:AlternateContent xmlns:mc="http://schemas.openxmlformats.org/markup-compatibility/2006">
              <mc:Choice xmlns:v="urn:schemas-microsoft-com:vml" Requires="v">
                <p:oleObj spid="_x0000_s2063" name="think-cell Slide" r:id="rId4" imgW="216" imgH="216" progId="TCLayout.ActiveDocument.1">
                  <p:embed/>
                </p:oleObj>
              </mc:Choice>
              <mc:Fallback>
                <p:oleObj name="think-cell Slide" r:id="rId4" imgW="216" imgH="216" progId="TCLayout.ActiveDocument.1">
                  <p:embed/>
                  <p:pic>
                    <p:nvPicPr>
                      <p:cNvPr id="4" name="Object 3" hidden="1"/>
                      <p:cNvPicPr/>
                      <p:nvPr/>
                    </p:nvPicPr>
                    <p:blipFill>
                      <a:blip r:embed="rId5"/>
                      <a:stretch>
                        <a:fillRect/>
                      </a:stretch>
                    </p:blipFill>
                    <p:spPr>
                      <a:xfrm>
                        <a:off x="2017" y="1589"/>
                        <a:ext cx="2015" cy="1587"/>
                      </a:xfrm>
                      <a:prstGeom prst="rect">
                        <a:avLst/>
                      </a:prstGeom>
                    </p:spPr>
                  </p:pic>
                </p:oleObj>
              </mc:Fallback>
            </mc:AlternateContent>
          </a:graphicData>
        </a:graphic>
      </p:graphicFrame>
      <p:sp>
        <p:nvSpPr>
          <p:cNvPr id="2" name="Title 1"/>
          <p:cNvSpPr>
            <a:spLocks noGrp="1"/>
          </p:cNvSpPr>
          <p:nvPr>
            <p:ph type="title"/>
          </p:nvPr>
        </p:nvSpPr>
        <p:spPr>
          <a:xfrm>
            <a:off x="557267" y="164575"/>
            <a:ext cx="11030857" cy="83185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829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51999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0" y="2363274"/>
            <a:ext cx="4029075" cy="369332"/>
          </a:xfrm>
          <a:prstGeom prst="rect">
            <a:avLst/>
          </a:prstGeom>
          <a:noFill/>
          <a:ln w="9525">
            <a:noFill/>
            <a:miter lim="800000"/>
            <a:headEnd/>
            <a:tailEnd/>
          </a:ln>
          <a:effectLst/>
        </p:spPr>
        <p:txBody>
          <a:bodyPr>
            <a:spAutoFit/>
          </a:bodyPr>
          <a:lstStyle/>
          <a:p>
            <a:pPr algn="l">
              <a:spcBef>
                <a:spcPct val="50000"/>
              </a:spcBef>
              <a:defRPr/>
            </a:pPr>
            <a:r>
              <a:rPr lang="en-US" sz="1800"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915209" y="2229820"/>
            <a:ext cx="4974649" cy="1470025"/>
          </a:xfrm>
          <a:ln/>
        </p:spPr>
        <p:txBody>
          <a:bodyPr lIns="91440" tIns="45720" rIns="91440" bIns="45720" anchor="ctr"/>
          <a:lstStyle>
            <a:lvl1pPr>
              <a:defRPr sz="2200" i="0">
                <a:solidFill>
                  <a:schemeClr val="tx1"/>
                </a:solidFill>
              </a:defRPr>
            </a:lvl1pPr>
          </a:lstStyle>
          <a:p>
            <a:r>
              <a:rPr lang="en-US" dirty="0"/>
              <a:t>Click to edit Master title style</a:t>
            </a:r>
            <a:br>
              <a:rPr lang="en-US" dirty="0"/>
            </a:br>
            <a:endParaRPr lang="en-US" dirty="0"/>
          </a:p>
        </p:txBody>
      </p:sp>
      <p:sp>
        <p:nvSpPr>
          <p:cNvPr id="13" name="Rectangle 123"/>
          <p:cNvSpPr>
            <a:spLocks noChangeArrowheads="1"/>
          </p:cNvSpPr>
          <p:nvPr userDrawn="1"/>
        </p:nvSpPr>
        <p:spPr bwMode="auto">
          <a:xfrm>
            <a:off x="0" y="0"/>
            <a:ext cx="387048"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800" dirty="0"/>
          </a:p>
        </p:txBody>
      </p:sp>
      <p:sp>
        <p:nvSpPr>
          <p:cNvPr id="15" name="Text Box 306"/>
          <p:cNvSpPr txBox="1">
            <a:spLocks noChangeArrowheads="1"/>
          </p:cNvSpPr>
          <p:nvPr userDrawn="1"/>
        </p:nvSpPr>
        <p:spPr bwMode="auto">
          <a:xfrm rot="5400000">
            <a:off x="-1835855" y="2368036"/>
            <a:ext cx="4038600" cy="369332"/>
          </a:xfrm>
          <a:prstGeom prst="rect">
            <a:avLst/>
          </a:prstGeom>
          <a:noFill/>
          <a:ln w="9525">
            <a:noFill/>
            <a:miter lim="800000"/>
            <a:headEnd/>
            <a:tailEnd/>
          </a:ln>
          <a:effectLst/>
        </p:spPr>
        <p:txBody>
          <a:bodyPr>
            <a:spAutoFit/>
          </a:bodyPr>
          <a:lstStyle/>
          <a:p>
            <a:pPr algn="ctr">
              <a:spcBef>
                <a:spcPct val="50000"/>
              </a:spcBef>
              <a:defRPr/>
            </a:pPr>
            <a:r>
              <a:rPr lang="en-US" sz="1800" dirty="0">
                <a:solidFill>
                  <a:srgbClr val="FFFFFF"/>
                </a:solidFill>
                <a:latin typeface="Calibri" pitchFamily="34" charset="0"/>
              </a:rPr>
              <a:t>U N C    H E A L T H    C A R E</a:t>
            </a:r>
          </a:p>
        </p:txBody>
      </p:sp>
      <p:sp>
        <p:nvSpPr>
          <p:cNvPr id="21" name="Text Placeholder 20"/>
          <p:cNvSpPr>
            <a:spLocks noGrp="1"/>
          </p:cNvSpPr>
          <p:nvPr>
            <p:ph type="body" sz="quarter" idx="10" hasCustomPrompt="1"/>
          </p:nvPr>
        </p:nvSpPr>
        <p:spPr>
          <a:xfrm>
            <a:off x="915207" y="4876805"/>
            <a:ext cx="5295699" cy="728663"/>
          </a:xfrm>
        </p:spPr>
        <p:txBody>
          <a:bodyPr/>
          <a:lstStyle>
            <a:lvl1pPr>
              <a:defRPr sz="1800" i="1">
                <a:solidFill>
                  <a:schemeClr val="tx2"/>
                </a:solidFill>
              </a:defRPr>
            </a:lvl1pPr>
          </a:lstStyle>
          <a:p>
            <a:pPr lvl="0"/>
            <a:r>
              <a:rPr lang="en-US" dirty="0"/>
              <a:t>Click to add Date</a:t>
            </a:r>
          </a:p>
        </p:txBody>
      </p:sp>
      <p:sp>
        <p:nvSpPr>
          <p:cNvPr id="23" name="Text Placeholder 22"/>
          <p:cNvSpPr>
            <a:spLocks noGrp="1"/>
          </p:cNvSpPr>
          <p:nvPr>
            <p:ph type="body" sz="quarter" idx="11" hasCustomPrompt="1"/>
          </p:nvPr>
        </p:nvSpPr>
        <p:spPr>
          <a:xfrm>
            <a:off x="915209" y="3199784"/>
            <a:ext cx="4975175" cy="1014412"/>
          </a:xfrm>
        </p:spPr>
        <p:txBody>
          <a:bodyPr/>
          <a:lstStyle>
            <a:lvl1pPr>
              <a:defRPr sz="2200" b="0" baseline="0">
                <a:solidFill>
                  <a:schemeClr val="tx2"/>
                </a:solidFill>
              </a:defRPr>
            </a:lvl1pPr>
          </a:lstStyle>
          <a:p>
            <a:pPr lvl="0"/>
            <a:r>
              <a:rPr lang="en-US" dirty="0"/>
              <a:t>Click to edit Subtitle</a:t>
            </a:r>
          </a:p>
        </p:txBody>
      </p:sp>
      <p:pic>
        <p:nvPicPr>
          <p:cNvPr id="2007042" name="Picture 2" descr="Image result for onslow memorial hospital logo"/>
          <p:cNvPicPr>
            <a:picLocks noChangeAspect="1" noChangeArrowheads="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731853" y="2037326"/>
            <a:ext cx="4558061" cy="21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48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99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dirty="0"/>
              <a:t>Click to edit Master title style</a:t>
            </a:r>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pic>
        <p:nvPicPr>
          <p:cNvPr id="11"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3340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pic>
        <p:nvPicPr>
          <p:cNvPr id="12"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9633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873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2412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788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B22-63AD-4941-8429-7B52EF368B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56FAED-BBB4-3D47-9B6C-3E61BA4CB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C1EFF0-B136-1F47-86DB-9BBD924A8B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97872-8EB4-CB46-A1A3-E15E3DFFC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B8878B-C713-CF4A-9E37-130230CFE2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182D5B-2237-3143-A87C-1F2204968F8C}"/>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8" name="Footer Placeholder 7">
            <a:extLst>
              <a:ext uri="{FF2B5EF4-FFF2-40B4-BE49-F238E27FC236}">
                <a16:creationId xmlns:a16="http://schemas.microsoft.com/office/drawing/2014/main" id="{EEFC4A7D-10C7-124B-86C6-71D16A99B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D2D91-7E20-2A4B-882E-F641C7E23744}"/>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4078467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5986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_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a:prstGeom prst="rect">
            <a:avLst/>
          </a:prstGeo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endParaRPr lang="en-US"/>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pic>
        <p:nvPicPr>
          <p:cNvPr id="9"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540503" y="4452264"/>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9104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746760" y="2232660"/>
            <a:ext cx="6537960" cy="2827478"/>
          </a:xfrm>
        </p:spPr>
        <p:txBody>
          <a:bodyPr tIns="0" rIns="0" bIns="1097280" anchor="ctr" anchorCtr="0"/>
          <a:lstStyle>
            <a:lvl1pPr>
              <a:lnSpc>
                <a:spcPts val="4000"/>
              </a:lnSpc>
              <a:defRPr sz="3600" b="1">
                <a:solidFill>
                  <a:schemeClr val="accent1"/>
                </a:solidFill>
              </a:defRPr>
            </a:lvl1pPr>
          </a:lstStyle>
          <a:p>
            <a:r>
              <a:rPr lang="en-US" dirty="0"/>
              <a:t>Click to edit Master title style</a:t>
            </a:r>
            <a:br>
              <a:rPr lang="en-US" dirty="0"/>
            </a:br>
            <a:endParaRPr lang="en-US" dirty="0"/>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a:xfrm>
            <a:off x="891117" y="6408760"/>
            <a:ext cx="5922221" cy="208758"/>
          </a:xfrm>
        </p:spPr>
        <p:txBody>
          <a:bodyPr/>
          <a:lstStyle/>
          <a:p>
            <a:endParaRPr lang="en-US" dirty="0"/>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8435676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_low i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600" y="1691093"/>
            <a:ext cx="6865620" cy="3475813"/>
          </a:xfrm>
        </p:spPr>
        <p:txBody>
          <a:bodyPr tIns="0" rIns="0" bIns="1097280" anchor="ctr" anchorCtr="0"/>
          <a:lstStyle>
            <a:lvl1pPr>
              <a:lnSpc>
                <a:spcPts val="4000"/>
              </a:lnSpc>
              <a:defRPr sz="3600" b="1">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pic>
        <p:nvPicPr>
          <p:cNvPr id="9" name="Picture 8"/>
          <p:cNvPicPr>
            <a:picLocks noChangeAspect="1"/>
          </p:cNvPicPr>
          <p:nvPr userDrawn="1"/>
        </p:nvPicPr>
        <p:blipFill>
          <a:blip r:embed="rId3"/>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206557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690763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low 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64689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677444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tement_low i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1636450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1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58114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endParaRPr lang="en-US" dirty="0"/>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1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E45A-50F0-B542-A43B-13A88C98F6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0A699C-D68F-3C44-B88D-D262B172F5EF}"/>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4" name="Footer Placeholder 3">
            <a:extLst>
              <a:ext uri="{FF2B5EF4-FFF2-40B4-BE49-F238E27FC236}">
                <a16:creationId xmlns:a16="http://schemas.microsoft.com/office/drawing/2014/main" id="{7CA3AD10-9923-AA48-963E-B2E6AAAF41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85226-D8F4-544F-A095-96A4B82CFFDB}"/>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2573898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041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2col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44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2col caption">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08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2col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379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2col 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85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full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615156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call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239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callout_low i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55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callout_ful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93789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1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8D933-9474-1247-B9EF-7ABED28678B5}"/>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3" name="Footer Placeholder 2">
            <a:extLst>
              <a:ext uri="{FF2B5EF4-FFF2-40B4-BE49-F238E27FC236}">
                <a16:creationId xmlns:a16="http://schemas.microsoft.com/office/drawing/2014/main" id="{DA5CCA4E-03E5-2F43-A69C-202AB53F8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E1513E-15AB-8B44-BF7F-56D810D00E13}"/>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1960049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4090694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video">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22898260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6"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66725" y="1392869"/>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7560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_low 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7" name="Picture 2" descr="Image result for onslow memorial hospital logo"/>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66725" y="1375778"/>
            <a:ext cx="1447281" cy="8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6200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618" y="818026"/>
            <a:ext cx="7893031" cy="641234"/>
          </a:xfrm>
        </p:spPr>
        <p:txBody>
          <a:bodyPr anchor="t">
            <a:noAutofit/>
          </a:bodyPr>
          <a:lstStyle>
            <a:lvl1pPr>
              <a:defRPr sz="3200" b="1" i="0">
                <a:latin typeface="Century Gothic" panose="020B0502020202020204" pitchFamily="34" charset="0"/>
                <a:cs typeface="Times New Roman" panose="02020603050405020304" pitchFamily="18" charset="0"/>
              </a:defRPr>
            </a:lvl1pPr>
          </a:lstStyle>
          <a:p>
            <a:r>
              <a:rPr lang="en-US" dirty="0"/>
              <a:t>Headline goes here</a:t>
            </a:r>
          </a:p>
        </p:txBody>
      </p:sp>
      <p:sp>
        <p:nvSpPr>
          <p:cNvPr id="3" name="Content Placeholder 2"/>
          <p:cNvSpPr>
            <a:spLocks noGrp="1"/>
          </p:cNvSpPr>
          <p:nvPr>
            <p:ph sz="half" idx="1" hasCustomPrompt="1"/>
          </p:nvPr>
        </p:nvSpPr>
        <p:spPr>
          <a:xfrm>
            <a:off x="782618" y="1524153"/>
            <a:ext cx="4856181" cy="470103"/>
          </a:xfrm>
          <a:prstGeom prst="rect">
            <a:avLst/>
          </a:prstGeom>
        </p:spPr>
        <p:txBody>
          <a:bodyPr>
            <a:noAutofit/>
          </a:bodyPr>
          <a:lstStyle>
            <a:lvl1pPr marL="0" indent="0">
              <a:buFont typeface="Arial" panose="020B0604020202020204" pitchFamily="34" charset="0"/>
              <a:buNone/>
              <a:defRPr sz="1800" b="1">
                <a:latin typeface="Century Gothic" panose="020B0502020202020204"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Lorem ipsum dolor</a:t>
            </a:r>
          </a:p>
        </p:txBody>
      </p:sp>
      <p:sp>
        <p:nvSpPr>
          <p:cNvPr id="51" name="Content Placeholder 2">
            <a:extLst>
              <a:ext uri="{FF2B5EF4-FFF2-40B4-BE49-F238E27FC236}">
                <a16:creationId xmlns:a16="http://schemas.microsoft.com/office/drawing/2014/main" id="{5D786ACC-C880-774F-237E-9A8B0F4F6C6C}"/>
              </a:ext>
            </a:extLst>
          </p:cNvPr>
          <p:cNvSpPr>
            <a:spLocks noGrp="1"/>
          </p:cNvSpPr>
          <p:nvPr>
            <p:ph sz="half" idx="17" hasCustomPrompt="1"/>
          </p:nvPr>
        </p:nvSpPr>
        <p:spPr>
          <a:xfrm>
            <a:off x="6556075" y="1525483"/>
            <a:ext cx="4856181" cy="470103"/>
          </a:xfrm>
          <a:prstGeom prst="rect">
            <a:avLst/>
          </a:prstGeom>
        </p:spPr>
        <p:txBody>
          <a:bodyPr>
            <a:noAutofit/>
          </a:bodyPr>
          <a:lstStyle>
            <a:lvl1pPr marL="0" indent="0">
              <a:buFont typeface="Arial" panose="020B0604020202020204" pitchFamily="34" charset="0"/>
              <a:buNone/>
              <a:defRPr sz="1800" b="1">
                <a:latin typeface="Century Gothic" panose="020B0502020202020204"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Lorem ipsum dolor</a:t>
            </a:r>
          </a:p>
        </p:txBody>
      </p:sp>
      <p:sp>
        <p:nvSpPr>
          <p:cNvPr id="4" name="Text Placeholder 8">
            <a:extLst>
              <a:ext uri="{FF2B5EF4-FFF2-40B4-BE49-F238E27FC236}">
                <a16:creationId xmlns:a16="http://schemas.microsoft.com/office/drawing/2014/main" id="{EE75657E-1B98-ECAE-3291-605BEA3B35FD}"/>
              </a:ext>
            </a:extLst>
          </p:cNvPr>
          <p:cNvSpPr>
            <a:spLocks noGrp="1"/>
          </p:cNvSpPr>
          <p:nvPr>
            <p:ph type="body" sz="quarter" idx="20" hasCustomPrompt="1"/>
          </p:nvPr>
        </p:nvSpPr>
        <p:spPr>
          <a:xfrm>
            <a:off x="6556074" y="1998250"/>
            <a:ext cx="4856181" cy="4105193"/>
          </a:xfrm>
        </p:spPr>
        <p:txBody>
          <a:bodyPr>
            <a:normAutofit/>
          </a:bodyPr>
          <a:lstStyle>
            <a:lvl1pPr>
              <a:defRPr sz="1600" b="0">
                <a:latin typeface="Century Gothic" panose="020B0502020202020204" pitchFamily="34" charset="0"/>
              </a:defRPr>
            </a:lvl1pPr>
            <a:lvl2pPr>
              <a:defRPr sz="1600">
                <a:latin typeface="Century Gothic" panose="020B0502020202020204" pitchFamily="34" charset="0"/>
              </a:defRPr>
            </a:lvl2pPr>
            <a:lvl3pPr>
              <a:defRPr sz="16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p:txBody>
      </p:sp>
      <p:sp>
        <p:nvSpPr>
          <p:cNvPr id="8" name="Text Placeholder 8">
            <a:extLst>
              <a:ext uri="{FF2B5EF4-FFF2-40B4-BE49-F238E27FC236}">
                <a16:creationId xmlns:a16="http://schemas.microsoft.com/office/drawing/2014/main" id="{45B7D1D8-6894-A639-68C6-A1758FF81D30}"/>
              </a:ext>
            </a:extLst>
          </p:cNvPr>
          <p:cNvSpPr>
            <a:spLocks noGrp="1"/>
          </p:cNvSpPr>
          <p:nvPr>
            <p:ph type="body" sz="quarter" idx="21" hasCustomPrompt="1"/>
          </p:nvPr>
        </p:nvSpPr>
        <p:spPr>
          <a:xfrm>
            <a:off x="788046" y="1998250"/>
            <a:ext cx="4856181" cy="4105193"/>
          </a:xfrm>
        </p:spPr>
        <p:txBody>
          <a:bodyPr>
            <a:normAutofit/>
          </a:bodyPr>
          <a:lstStyle>
            <a:lvl1pPr>
              <a:defRPr sz="1600" b="0">
                <a:latin typeface="Century Gothic" panose="020B0502020202020204" pitchFamily="34" charset="0"/>
              </a:defRPr>
            </a:lvl1pPr>
            <a:lvl2pPr>
              <a:defRPr sz="1600">
                <a:latin typeface="Century Gothic" panose="020B0502020202020204" pitchFamily="34" charset="0"/>
              </a:defRPr>
            </a:lvl2pPr>
            <a:lvl3pPr>
              <a:defRPr sz="16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p:txBody>
      </p:sp>
    </p:spTree>
    <p:extLst>
      <p:ext uri="{BB962C8B-B14F-4D97-AF65-F5344CB8AC3E}">
        <p14:creationId xmlns:p14="http://schemas.microsoft.com/office/powerpoint/2010/main" val="1891474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530361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31090" y="2394051"/>
            <a:ext cx="4029075" cy="307777"/>
          </a:xfrm>
          <a:prstGeom prst="rect">
            <a:avLst/>
          </a:prstGeom>
          <a:noFill/>
          <a:ln w="9525">
            <a:noFill/>
            <a:miter lim="800000"/>
            <a:headEnd/>
            <a:tailEnd/>
          </a:ln>
          <a:effectLst/>
        </p:spPr>
        <p:txBody>
          <a:bodyPr>
            <a:spAutoFit/>
          </a:bodyPr>
          <a:lstStyle/>
          <a:p>
            <a:pPr algn="l">
              <a:spcBef>
                <a:spcPct val="50000"/>
              </a:spcBef>
              <a:defRPr/>
            </a:pPr>
            <a:r>
              <a:rPr lang="en-US" sz="1400"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915209" y="2229820"/>
            <a:ext cx="4974649" cy="1470025"/>
          </a:xfrm>
          <a:ln/>
        </p:spPr>
        <p:txBody>
          <a:bodyPr lIns="91440" tIns="45720" rIns="91440" bIns="45720" anchor="ctr"/>
          <a:lstStyle>
            <a:lvl1pPr>
              <a:defRPr sz="2200" i="0">
                <a:solidFill>
                  <a:schemeClr val="tx1"/>
                </a:solidFill>
              </a:defRPr>
            </a:lvl1pPr>
          </a:lstStyle>
          <a:p>
            <a:r>
              <a:rPr lang="en-US" dirty="0"/>
              <a:t>Click to edit Master title style</a:t>
            </a:r>
            <a:br>
              <a:rPr lang="en-US" dirty="0"/>
            </a:br>
            <a:endParaRPr lang="en-US" dirty="0"/>
          </a:p>
        </p:txBody>
      </p:sp>
      <p:sp>
        <p:nvSpPr>
          <p:cNvPr id="13" name="Rectangle 123"/>
          <p:cNvSpPr>
            <a:spLocks noChangeArrowheads="1"/>
          </p:cNvSpPr>
          <p:nvPr userDrawn="1"/>
        </p:nvSpPr>
        <p:spPr bwMode="auto">
          <a:xfrm>
            <a:off x="0" y="0"/>
            <a:ext cx="387048" cy="4876800"/>
          </a:xfrm>
          <a:prstGeom prst="rect">
            <a:avLst/>
          </a:prstGeom>
          <a:solidFill>
            <a:srgbClr val="99CCFF"/>
          </a:solidFill>
          <a:ln w="9525">
            <a:noFill/>
            <a:miter lim="800000"/>
            <a:headEnd/>
            <a:tailEnd/>
          </a:ln>
          <a:effectLst/>
        </p:spPr>
        <p:txBody>
          <a:bodyPr wrap="none" anchor="ctr"/>
          <a:lstStyle/>
          <a:p>
            <a:pPr>
              <a:defRPr/>
            </a:pPr>
            <a:endParaRPr lang="en-GB" sz="2400" dirty="0">
              <a:latin typeface="Times New Roman" pitchFamily="18" charset="0"/>
            </a:endParaRPr>
          </a:p>
        </p:txBody>
      </p:sp>
      <p:sp>
        <p:nvSpPr>
          <p:cNvPr id="14" name="Line 125"/>
          <p:cNvSpPr>
            <a:spLocks noChangeShapeType="1"/>
          </p:cNvSpPr>
          <p:nvPr userDrawn="1"/>
        </p:nvSpPr>
        <p:spPr bwMode="auto">
          <a:xfrm>
            <a:off x="0" y="4876800"/>
            <a:ext cx="387048" cy="0"/>
          </a:xfrm>
          <a:prstGeom prst="line">
            <a:avLst/>
          </a:prstGeom>
          <a:noFill/>
          <a:ln w="44450">
            <a:solidFill>
              <a:srgbClr val="003366"/>
            </a:solidFill>
            <a:round/>
            <a:headEnd/>
            <a:tailEnd/>
          </a:ln>
          <a:effectLst/>
        </p:spPr>
        <p:txBody>
          <a:bodyPr/>
          <a:lstStyle/>
          <a:p>
            <a:pPr>
              <a:defRPr/>
            </a:pPr>
            <a:endParaRPr lang="en-US" sz="1400" dirty="0"/>
          </a:p>
        </p:txBody>
      </p:sp>
      <p:sp>
        <p:nvSpPr>
          <p:cNvPr id="15" name="Text Box 306"/>
          <p:cNvSpPr txBox="1">
            <a:spLocks noChangeArrowheads="1"/>
          </p:cNvSpPr>
          <p:nvPr userDrawn="1"/>
        </p:nvSpPr>
        <p:spPr bwMode="auto">
          <a:xfrm rot="5400000">
            <a:off x="-1835855" y="2368036"/>
            <a:ext cx="4038600" cy="369332"/>
          </a:xfrm>
          <a:prstGeom prst="rect">
            <a:avLst/>
          </a:prstGeom>
          <a:noFill/>
          <a:ln w="9525">
            <a:noFill/>
            <a:miter lim="800000"/>
            <a:headEnd/>
            <a:tailEnd/>
          </a:ln>
          <a:effectLst/>
        </p:spPr>
        <p:txBody>
          <a:bodyPr>
            <a:spAutoFit/>
          </a:bodyPr>
          <a:lstStyle/>
          <a:p>
            <a:pPr algn="ctr">
              <a:spcBef>
                <a:spcPct val="50000"/>
              </a:spcBef>
              <a:defRPr/>
            </a:pPr>
            <a:r>
              <a:rPr lang="en-US" sz="1800" dirty="0">
                <a:solidFill>
                  <a:srgbClr val="FFFFFF"/>
                </a:solidFill>
                <a:latin typeface="Calibri" pitchFamily="34" charset="0"/>
              </a:rPr>
              <a:t>U N C    H E A L T H    C A R E</a:t>
            </a:r>
          </a:p>
        </p:txBody>
      </p:sp>
      <p:sp>
        <p:nvSpPr>
          <p:cNvPr id="21" name="Text Placeholder 20"/>
          <p:cNvSpPr>
            <a:spLocks noGrp="1"/>
          </p:cNvSpPr>
          <p:nvPr>
            <p:ph type="body" sz="quarter" idx="10" hasCustomPrompt="1"/>
          </p:nvPr>
        </p:nvSpPr>
        <p:spPr>
          <a:xfrm>
            <a:off x="915207" y="4876805"/>
            <a:ext cx="5295699" cy="728663"/>
          </a:xfrm>
        </p:spPr>
        <p:txBody>
          <a:bodyPr/>
          <a:lstStyle>
            <a:lvl1pPr>
              <a:defRPr sz="1800" i="1">
                <a:solidFill>
                  <a:schemeClr val="tx2"/>
                </a:solidFill>
              </a:defRPr>
            </a:lvl1pPr>
          </a:lstStyle>
          <a:p>
            <a:pPr lvl="0"/>
            <a:r>
              <a:rPr lang="en-US" dirty="0"/>
              <a:t>Click to add Date</a:t>
            </a:r>
          </a:p>
        </p:txBody>
      </p:sp>
      <p:sp>
        <p:nvSpPr>
          <p:cNvPr id="23" name="Text Placeholder 22"/>
          <p:cNvSpPr>
            <a:spLocks noGrp="1"/>
          </p:cNvSpPr>
          <p:nvPr>
            <p:ph type="body" sz="quarter" idx="11" hasCustomPrompt="1"/>
          </p:nvPr>
        </p:nvSpPr>
        <p:spPr>
          <a:xfrm>
            <a:off x="915209" y="3199784"/>
            <a:ext cx="4975175" cy="1014412"/>
          </a:xfrm>
        </p:spPr>
        <p:txBody>
          <a:bodyPr/>
          <a:lstStyle>
            <a:lvl1pPr>
              <a:defRPr sz="2200" b="0" baseline="0">
                <a:solidFill>
                  <a:schemeClr val="tx2"/>
                </a:solidFill>
              </a:defRPr>
            </a:lvl1pPr>
          </a:lstStyle>
          <a:p>
            <a:pPr lvl="0"/>
            <a:r>
              <a:rPr lang="en-US" dirty="0"/>
              <a:t>Click to edit Subtitle</a:t>
            </a:r>
          </a:p>
        </p:txBody>
      </p:sp>
      <p:pic>
        <p:nvPicPr>
          <p:cNvPr id="2007042" name="Picture 2" descr="Image result for onslow memorial hospital logo"/>
          <p:cNvPicPr>
            <a:picLocks noChangeAspect="1" noChangeArrowheads="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731853" y="2037326"/>
            <a:ext cx="4558061" cy="21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44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AF974C-96AA-4230-9CDD-7637A0C6F80F}"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627C5-6609-4BD9-A01C-286B2CF84371}" type="slidenum">
              <a:rPr lang="en-US" smtClean="0"/>
              <a:t>‹#›</a:t>
            </a:fld>
            <a:endParaRPr lang="en-US"/>
          </a:p>
        </p:txBody>
      </p:sp>
    </p:spTree>
    <p:extLst>
      <p:ext uri="{BB962C8B-B14F-4D97-AF65-F5344CB8AC3E}">
        <p14:creationId xmlns:p14="http://schemas.microsoft.com/office/powerpoint/2010/main" val="377483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CB2D-E2BC-9246-9B9F-A5DCE705B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62F909-A4F2-2947-BAA4-18403F0F4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A93DA-0F03-6A44-8C68-81A9F569B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D0C490-ABE9-564F-9772-AC50E8FF30EC}"/>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6" name="Footer Placeholder 5">
            <a:extLst>
              <a:ext uri="{FF2B5EF4-FFF2-40B4-BE49-F238E27FC236}">
                <a16:creationId xmlns:a16="http://schemas.microsoft.com/office/drawing/2014/main" id="{1D0BC3E8-5A1B-054B-9140-EC624E8B5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6DD91-E348-D744-90C7-8B9C0CB00896}"/>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341124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4281-E0C0-9B4C-91A5-8D9B54D8C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B6195-01C1-F247-BC16-3FA4AD567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DEBC1-B65A-5048-917F-4417A7F2C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F460B-FECD-DA41-891E-5F1ED0B5AE6C}"/>
              </a:ext>
            </a:extLst>
          </p:cNvPr>
          <p:cNvSpPr>
            <a:spLocks noGrp="1"/>
          </p:cNvSpPr>
          <p:nvPr>
            <p:ph type="dt" sz="half" idx="10"/>
          </p:nvPr>
        </p:nvSpPr>
        <p:spPr/>
        <p:txBody>
          <a:bodyPr/>
          <a:lstStyle/>
          <a:p>
            <a:fld id="{C5A79F7E-9BD7-3A46-B89C-615E205E34E2}" type="datetimeFigureOut">
              <a:rPr lang="en-US" smtClean="0"/>
              <a:t>1/8/2026</a:t>
            </a:fld>
            <a:endParaRPr lang="en-US"/>
          </a:p>
        </p:txBody>
      </p:sp>
      <p:sp>
        <p:nvSpPr>
          <p:cNvPr id="6" name="Footer Placeholder 5">
            <a:extLst>
              <a:ext uri="{FF2B5EF4-FFF2-40B4-BE49-F238E27FC236}">
                <a16:creationId xmlns:a16="http://schemas.microsoft.com/office/drawing/2014/main" id="{6E17CBCC-4CC7-BC41-BF0E-DB9A536AC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4C1C6-B2ED-A94B-9B27-B6D59F554964}"/>
              </a:ext>
            </a:extLst>
          </p:cNvPr>
          <p:cNvSpPr>
            <a:spLocks noGrp="1"/>
          </p:cNvSpPr>
          <p:nvPr>
            <p:ph type="sldNum" sz="quarter" idx="12"/>
          </p:nvPr>
        </p:nvSpPr>
        <p:spPr/>
        <p:txBody>
          <a:bodyPr/>
          <a:lstStyle/>
          <a:p>
            <a:fld id="{4E7245A7-05A8-9F49-A877-A705CD42DE41}" type="slidenum">
              <a:rPr lang="en-US" smtClean="0"/>
              <a:t>‹#›</a:t>
            </a:fld>
            <a:endParaRPr lang="en-US"/>
          </a:p>
        </p:txBody>
      </p:sp>
    </p:spTree>
    <p:extLst>
      <p:ext uri="{BB962C8B-B14F-4D97-AF65-F5344CB8AC3E}">
        <p14:creationId xmlns:p14="http://schemas.microsoft.com/office/powerpoint/2010/main" val="139961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1.emf"/><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ags" Target="../tags/tag2.xml"/><Relationship Id="rId40"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vmlDrawing" Target="../drawings/vmlDrawing1.v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image" Target="../media/image1.emf"/><Relationship Id="rId21" Type="http://schemas.openxmlformats.org/officeDocument/2006/relationships/slideLayout" Target="../slideLayouts/slideLayout65.xml"/><Relationship Id="rId34"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oleObject" Target="../embeddings/oleObject1.bin"/><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ags" Target="../tags/tag5.xml"/><Relationship Id="rId40"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tags" Target="../tags/tag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vmlDrawing" Target="../drawings/vmlDrawing3.v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5052A-EF77-894A-A892-9B38FE1B6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ACF2C-983C-A042-9208-F3A6EA28F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CAF95-100A-E44D-B769-A6C2397A0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79F7E-9BD7-3A46-B89C-615E205E34E2}" type="datetimeFigureOut">
              <a:rPr lang="en-US" smtClean="0"/>
              <a:t>1/8/2026</a:t>
            </a:fld>
            <a:endParaRPr lang="en-US"/>
          </a:p>
        </p:txBody>
      </p:sp>
      <p:sp>
        <p:nvSpPr>
          <p:cNvPr id="5" name="Footer Placeholder 4">
            <a:extLst>
              <a:ext uri="{FF2B5EF4-FFF2-40B4-BE49-F238E27FC236}">
                <a16:creationId xmlns:a16="http://schemas.microsoft.com/office/drawing/2014/main" id="{7B9D13D7-1CA5-BA4F-9076-C97E045E3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4C1CD-7B66-574A-BB11-EF430C261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245A7-05A8-9F49-A877-A705CD42DE41}" type="slidenum">
              <a:rPr lang="en-US" smtClean="0"/>
              <a:t>‹#›</a:t>
            </a:fld>
            <a:endParaRPr lang="en-US"/>
          </a:p>
        </p:txBody>
      </p:sp>
    </p:spTree>
    <p:extLst>
      <p:ext uri="{BB962C8B-B14F-4D97-AF65-F5344CB8AC3E}">
        <p14:creationId xmlns:p14="http://schemas.microsoft.com/office/powerpoint/2010/main" val="295959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 name="think-cell Slide" r:id="rId38" imgW="306" imgH="306" progId="TCLayout.ActiveDocument.1">
                  <p:embed/>
                </p:oleObj>
              </mc:Choice>
              <mc:Fallback>
                <p:oleObj name="think-cell Slide" r:id="rId38" imgW="306" imgH="306" progId="TCLayout.ActiveDocument.1">
                  <p:embed/>
                  <p:pic>
                    <p:nvPicPr>
                      <p:cNvPr id="8" name="Object 7"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bg1"/>
              </a:solidFill>
              <a:latin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66725" y="342900"/>
            <a:ext cx="11258550" cy="723900"/>
          </a:xfrm>
          <a:prstGeom prst="rect">
            <a:avLst/>
          </a:prstGeom>
        </p:spPr>
        <p:txBody>
          <a:bodyPr vert="horz" lIns="0" tIns="86868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898737"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endParaRPr lang="en-US" dirty="0"/>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pic>
        <p:nvPicPr>
          <p:cNvPr id="9" name="Picture 8"/>
          <p:cNvPicPr>
            <a:picLocks noChangeAspect="1"/>
          </p:cNvPicPr>
          <p:nvPr userDrawn="1"/>
        </p:nvPicPr>
        <p:blipFill>
          <a:blip r:embed="rId40"/>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3285109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6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4">
          <p15:clr>
            <a:srgbClr val="F26B43"/>
          </p15:clr>
        </p15:guide>
        <p15:guide id="8" pos="2541">
          <p15:clr>
            <a:srgbClr val="F26B43"/>
          </p15:clr>
        </p15:guide>
        <p15:guide id="9" pos="3757">
          <p15:clr>
            <a:srgbClr val="F26B43"/>
          </p15:clr>
        </p15:guide>
        <p15:guide id="10" pos="3840">
          <p15:clr>
            <a:srgbClr val="F26B43"/>
          </p15:clr>
        </p15:guide>
        <p15:guide id="12" pos="3930">
          <p15:clr>
            <a:srgbClr val="F26B43"/>
          </p15:clr>
        </p15:guide>
        <p15:guide id="13" pos="7386">
          <p15:clr>
            <a:srgbClr val="F26B43"/>
          </p15:clr>
        </p15:guide>
        <p15:guide id="15" pos="4966">
          <p15:clr>
            <a:srgbClr val="F26B43"/>
          </p15:clr>
        </p15:guide>
        <p15:guide id="16" pos="5139">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7" name="think-cell Slide" r:id="rId38" imgW="306" imgH="306" progId="TCLayout.ActiveDocument.1">
                  <p:embed/>
                </p:oleObj>
              </mc:Choice>
              <mc:Fallback>
                <p:oleObj name="think-cell Slide" r:id="rId38" imgW="306" imgH="306" progId="TCLayout.ActiveDocument.1">
                  <p:embed/>
                  <p:pic>
                    <p:nvPicPr>
                      <p:cNvPr id="8" name="Object 7"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bg1"/>
              </a:solidFill>
              <a:latin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466725" y="342900"/>
            <a:ext cx="11258550" cy="723900"/>
          </a:xfrm>
          <a:prstGeom prst="rect">
            <a:avLst/>
          </a:prstGeom>
        </p:spPr>
        <p:txBody>
          <a:bodyPr vert="horz" lIns="0" tIns="86868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898737"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endParaRPr lang="en-US" dirty="0"/>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pic>
        <p:nvPicPr>
          <p:cNvPr id="9" name="Picture 8"/>
          <p:cNvPicPr>
            <a:picLocks noChangeAspect="1"/>
          </p:cNvPicPr>
          <p:nvPr userDrawn="1"/>
        </p:nvPicPr>
        <p:blipFill>
          <a:blip r:embed="rId40"/>
          <a:stretch>
            <a:fillRect/>
          </a:stretch>
        </p:blipFill>
        <p:spPr>
          <a:xfrm>
            <a:off x="10639516" y="6365022"/>
            <a:ext cx="418319" cy="253252"/>
          </a:xfrm>
          <a:prstGeom prst="rect">
            <a:avLst/>
          </a:prstGeom>
        </p:spPr>
      </p:pic>
    </p:spTree>
    <p:extLst>
      <p:ext uri="{BB962C8B-B14F-4D97-AF65-F5344CB8AC3E}">
        <p14:creationId xmlns:p14="http://schemas.microsoft.com/office/powerpoint/2010/main" val="18453557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Lst>
  <p:hf hdr="0" ftr="0" dt="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6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4">
          <p15:clr>
            <a:srgbClr val="F26B43"/>
          </p15:clr>
        </p15:guide>
        <p15:guide id="8" pos="2541">
          <p15:clr>
            <a:srgbClr val="F26B43"/>
          </p15:clr>
        </p15:guide>
        <p15:guide id="9" pos="3757">
          <p15:clr>
            <a:srgbClr val="F26B43"/>
          </p15:clr>
        </p15:guide>
        <p15:guide id="10" pos="3840">
          <p15:clr>
            <a:srgbClr val="F26B43"/>
          </p15:clr>
        </p15:guide>
        <p15:guide id="12" pos="3930">
          <p15:clr>
            <a:srgbClr val="F26B43"/>
          </p15:clr>
        </p15:guide>
        <p15:guide id="13" pos="7386">
          <p15:clr>
            <a:srgbClr val="F26B43"/>
          </p15:clr>
        </p15:guide>
        <p15:guide id="15" pos="4966">
          <p15:clr>
            <a:srgbClr val="F26B43"/>
          </p15:clr>
        </p15:guide>
        <p15:guide id="16" pos="5139">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jp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58.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30.jpg"/><Relationship Id="rId1" Type="http://schemas.openxmlformats.org/officeDocument/2006/relationships/slideLayout" Target="../slideLayouts/slideLayout5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D82C39-237A-4D19-BA46-0094C9DD6AD5}"/>
              </a:ext>
            </a:extLst>
          </p:cNvPr>
          <p:cNvSpPr/>
          <p:nvPr/>
        </p:nvSpPr>
        <p:spPr bwMode="auto">
          <a:xfrm>
            <a:off x="59119" y="4170305"/>
            <a:ext cx="1954033" cy="1353671"/>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7" y="4207674"/>
            <a:ext cx="1346176" cy="1128496"/>
          </a:xfrm>
          <a:prstGeom prst="rect">
            <a:avLst/>
          </a:prstGeom>
        </p:spPr>
      </p:pic>
      <p:pic>
        <p:nvPicPr>
          <p:cNvPr id="8" name="Picture 7">
            <a:extLst>
              <a:ext uri="{FF2B5EF4-FFF2-40B4-BE49-F238E27FC236}">
                <a16:creationId xmlns:a16="http://schemas.microsoft.com/office/drawing/2014/main" id="{77CF6EFF-8595-44A9-91DF-A249DBE6FCF9}"/>
              </a:ext>
            </a:extLst>
          </p:cNvPr>
          <p:cNvPicPr>
            <a:picLocks noChangeAspect="1"/>
          </p:cNvPicPr>
          <p:nvPr/>
        </p:nvPicPr>
        <p:blipFill>
          <a:blip r:embed="rId4"/>
          <a:stretch>
            <a:fillRect/>
          </a:stretch>
        </p:blipFill>
        <p:spPr>
          <a:xfrm>
            <a:off x="1646849" y="4846243"/>
            <a:ext cx="2868809" cy="415222"/>
          </a:xfrm>
          <a:prstGeom prst="rect">
            <a:avLst/>
          </a:prstGeom>
        </p:spPr>
      </p:pic>
      <p:pic>
        <p:nvPicPr>
          <p:cNvPr id="9" name="Picture 8">
            <a:extLst>
              <a:ext uri="{FF2B5EF4-FFF2-40B4-BE49-F238E27FC236}">
                <a16:creationId xmlns:a16="http://schemas.microsoft.com/office/drawing/2014/main" id="{863A89AC-128E-49E9-9196-0138233E89DE}"/>
              </a:ext>
            </a:extLst>
          </p:cNvPr>
          <p:cNvPicPr>
            <a:picLocks noChangeAspect="1"/>
          </p:cNvPicPr>
          <p:nvPr/>
        </p:nvPicPr>
        <p:blipFill>
          <a:blip r:embed="rId5"/>
          <a:stretch>
            <a:fillRect/>
          </a:stretch>
        </p:blipFill>
        <p:spPr>
          <a:xfrm>
            <a:off x="2318345" y="4385080"/>
            <a:ext cx="1187205" cy="386842"/>
          </a:xfrm>
          <a:prstGeom prst="rect">
            <a:avLst/>
          </a:prstGeom>
        </p:spPr>
      </p:pic>
      <p:sp>
        <p:nvSpPr>
          <p:cNvPr id="17" name="Title 1">
            <a:extLst>
              <a:ext uri="{FF2B5EF4-FFF2-40B4-BE49-F238E27FC236}">
                <a16:creationId xmlns:a16="http://schemas.microsoft.com/office/drawing/2014/main" id="{D77D84C3-1BFB-4A34-ABAC-28875DC57ED6}"/>
              </a:ext>
            </a:extLst>
          </p:cNvPr>
          <p:cNvSpPr>
            <a:spLocks noGrp="1"/>
          </p:cNvSpPr>
          <p:nvPr>
            <p:ph type="title"/>
          </p:nvPr>
        </p:nvSpPr>
        <p:spPr>
          <a:xfrm>
            <a:off x="466725" y="342901"/>
            <a:ext cx="11258550" cy="1241425"/>
          </a:xfrm>
        </p:spPr>
        <p:txBody>
          <a:bodyPr/>
          <a:lstStyle/>
          <a:p>
            <a:r>
              <a:rPr lang="en-US" dirty="0"/>
              <a:t>Food Waste: Not On My Watch</a:t>
            </a:r>
          </a:p>
        </p:txBody>
      </p:sp>
    </p:spTree>
    <p:extLst>
      <p:ext uri="{BB962C8B-B14F-4D97-AF65-F5344CB8AC3E}">
        <p14:creationId xmlns:p14="http://schemas.microsoft.com/office/powerpoint/2010/main" val="323483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A423BB-A1DC-4546-A9A8-089E529CE8EF}"/>
              </a:ext>
            </a:extLst>
          </p:cNvPr>
          <p:cNvPicPr>
            <a:picLocks noChangeAspect="1"/>
          </p:cNvPicPr>
          <p:nvPr/>
        </p:nvPicPr>
        <p:blipFill>
          <a:blip r:embed="rId2"/>
          <a:stretch>
            <a:fillRect/>
          </a:stretch>
        </p:blipFill>
        <p:spPr>
          <a:xfrm>
            <a:off x="359137" y="6174840"/>
            <a:ext cx="2731304" cy="395320"/>
          </a:xfrm>
          <a:prstGeom prst="rect">
            <a:avLst/>
          </a:prstGeom>
        </p:spPr>
      </p:pic>
      <p:sp>
        <p:nvSpPr>
          <p:cNvPr id="2" name="TextBox 1">
            <a:extLst>
              <a:ext uri="{FF2B5EF4-FFF2-40B4-BE49-F238E27FC236}">
                <a16:creationId xmlns:a16="http://schemas.microsoft.com/office/drawing/2014/main" id="{0970D6C2-A7C8-6F43-8AAB-CD8AA546F080}"/>
              </a:ext>
            </a:extLst>
          </p:cNvPr>
          <p:cNvSpPr txBox="1"/>
          <p:nvPr/>
        </p:nvSpPr>
        <p:spPr>
          <a:xfrm>
            <a:off x="767497" y="1317163"/>
            <a:ext cx="5846889" cy="3801040"/>
          </a:xfrm>
          <a:prstGeom prst="rect">
            <a:avLst/>
          </a:prstGeom>
          <a:noFill/>
        </p:spPr>
        <p:txBody>
          <a:bodyPr wrap="square" rtlCol="0">
            <a:spAutoFit/>
          </a:bodyPr>
          <a:lstStyle/>
          <a:p>
            <a:r>
              <a:rPr lang="en-US" sz="3300" b="1" dirty="0">
                <a:solidFill>
                  <a:srgbClr val="A3CE4D"/>
                </a:solidFill>
                <a:latin typeface="Sansa Pro Normal" charset="0"/>
                <a:ea typeface="Sansa Pro Normal" charset="0"/>
                <a:cs typeface="Sansa Pro Normal" charset="0"/>
              </a:rPr>
              <a:t>AT SODEXO,</a:t>
            </a:r>
            <a:r>
              <a:rPr lang="en-US" sz="3300" dirty="0">
                <a:solidFill>
                  <a:srgbClr val="A3CE4D"/>
                </a:solidFill>
                <a:latin typeface="Sansa Pro Normal" charset="0"/>
                <a:ea typeface="Sansa Pro Normal" charset="0"/>
                <a:cs typeface="Sansa Pro Normal" charset="0"/>
              </a:rPr>
              <a:t> </a:t>
            </a:r>
            <a:r>
              <a:rPr lang="en-US" sz="1600" dirty="0">
                <a:latin typeface="Sansa Pro Normal" charset="0"/>
                <a:ea typeface="Sansa Pro Normal" charset="0"/>
                <a:cs typeface="Sansa Pro Normal" charset="0"/>
              </a:rPr>
              <a:t>our mission is to improve the quality of life in the communities we serve all around the world. Given our corporate footprint and food purchasing reach, fighting the global crises of climate change and hunger must be part of that mission. Sodexo is championing these efforts by reducing the amount of food that goes to waste on our watch.</a:t>
            </a:r>
          </a:p>
          <a:p>
            <a:endParaRPr lang="en-US" sz="1600" dirty="0">
              <a:latin typeface="Sansa Pro Normal" charset="0"/>
              <a:ea typeface="Sansa Pro Normal" charset="0"/>
              <a:cs typeface="Sansa Pro Normal" charset="0"/>
            </a:endParaRPr>
          </a:p>
          <a:p>
            <a:r>
              <a:rPr lang="en-US" sz="1600" dirty="0">
                <a:latin typeface="Sansa Pro Normal" charset="0"/>
                <a:ea typeface="Sansa Pro Normal" charset="0"/>
                <a:cs typeface="Sansa Pro Normal" charset="0"/>
              </a:rPr>
              <a:t>Sodexo began developing its food waste prevention program, </a:t>
            </a:r>
            <a:r>
              <a:rPr lang="en-US" sz="1600" dirty="0" err="1">
                <a:latin typeface="Sansa Pro Normal" charset="0"/>
                <a:ea typeface="Sansa Pro Normal" charset="0"/>
                <a:cs typeface="Sansa Pro Normal" charset="0"/>
              </a:rPr>
              <a:t>WasteWatch</a:t>
            </a:r>
            <a:r>
              <a:rPr lang="en-US" sz="1600" dirty="0">
                <a:latin typeface="Sansa Pro Normal" charset="0"/>
                <a:ea typeface="Sansa Pro Normal" charset="0"/>
                <a:cs typeface="Sansa Pro Normal" charset="0"/>
              </a:rPr>
              <a:t> powered by </a:t>
            </a:r>
            <a:r>
              <a:rPr lang="en-US" sz="1600" dirty="0" err="1">
                <a:latin typeface="Sansa Pro Normal" charset="0"/>
                <a:ea typeface="Sansa Pro Normal" charset="0"/>
                <a:cs typeface="Sansa Pro Normal" charset="0"/>
              </a:rPr>
              <a:t>Leanpath</a:t>
            </a:r>
            <a:r>
              <a:rPr lang="en-US" sz="1600" dirty="0">
                <a:latin typeface="Sansa Pro Normal" charset="0"/>
                <a:ea typeface="Sansa Pro Normal" charset="0"/>
                <a:cs typeface="Sansa Pro Normal" charset="0"/>
              </a:rPr>
              <a:t> (</a:t>
            </a:r>
            <a:r>
              <a:rPr lang="en-US" sz="1600" dirty="0" err="1">
                <a:latin typeface="Sansa Pro Normal" charset="0"/>
                <a:ea typeface="Sansa Pro Normal" charset="0"/>
                <a:cs typeface="Sansa Pro Normal" charset="0"/>
              </a:rPr>
              <a:t>WWxLP</a:t>
            </a:r>
            <a:r>
              <a:rPr lang="en-US" sz="1600" dirty="0">
                <a:latin typeface="Sansa Pro Normal" charset="0"/>
                <a:ea typeface="Sansa Pro Normal" charset="0"/>
                <a:cs typeface="Sansa Pro Normal" charset="0"/>
              </a:rPr>
              <a:t>), over 10 years ago, and Sodexo groups have been deploying it at sites across the globe. These pilot studies confirm that </a:t>
            </a:r>
            <a:r>
              <a:rPr lang="en-US" sz="1600" dirty="0" err="1">
                <a:latin typeface="Sansa Pro Normal" charset="0"/>
                <a:ea typeface="Sansa Pro Normal" charset="0"/>
                <a:cs typeface="Sansa Pro Normal" charset="0"/>
              </a:rPr>
              <a:t>WWxLP</a:t>
            </a:r>
            <a:r>
              <a:rPr lang="en-US" sz="1600" dirty="0">
                <a:latin typeface="Sansa Pro Normal" charset="0"/>
                <a:ea typeface="Sansa Pro Normal" charset="0"/>
                <a:cs typeface="Sansa Pro Normal" charset="0"/>
              </a:rPr>
              <a:t> works: On average, Sodexo locations reduced food waste by 50%.</a:t>
            </a:r>
          </a:p>
        </p:txBody>
      </p:sp>
      <p:sp>
        <p:nvSpPr>
          <p:cNvPr id="3" name="TextBox 2">
            <a:extLst>
              <a:ext uri="{FF2B5EF4-FFF2-40B4-BE49-F238E27FC236}">
                <a16:creationId xmlns:a16="http://schemas.microsoft.com/office/drawing/2014/main" id="{A51AA5F9-E587-0F48-82A4-3DFC27EF7A6B}"/>
              </a:ext>
            </a:extLst>
          </p:cNvPr>
          <p:cNvSpPr txBox="1"/>
          <p:nvPr/>
        </p:nvSpPr>
        <p:spPr>
          <a:xfrm>
            <a:off x="7689968" y="1614760"/>
            <a:ext cx="3323063" cy="677108"/>
          </a:xfrm>
          <a:prstGeom prst="rect">
            <a:avLst/>
          </a:prstGeom>
          <a:noFill/>
        </p:spPr>
        <p:txBody>
          <a:bodyPr wrap="square" rtlCol="0">
            <a:spAutoFit/>
          </a:bodyPr>
          <a:lstStyle/>
          <a:p>
            <a:r>
              <a:rPr lang="en-US" sz="1900" dirty="0">
                <a:latin typeface="Sansa Pro Normal" charset="0"/>
                <a:ea typeface="Sansa Pro Normal" charset="0"/>
                <a:cs typeface="Sansa Pro Normal" charset="0"/>
              </a:rPr>
              <a:t>SODEXO IS COMMITTED TO DEPLOYING </a:t>
            </a:r>
            <a:r>
              <a:rPr lang="en-US" sz="1900" dirty="0" err="1">
                <a:latin typeface="Sansa Pro Normal" charset="0"/>
                <a:ea typeface="Sansa Pro Normal" charset="0"/>
                <a:cs typeface="Sansa Pro Normal" charset="0"/>
              </a:rPr>
              <a:t>WWxLP</a:t>
            </a:r>
            <a:r>
              <a:rPr lang="en-US" sz="1900" dirty="0">
                <a:latin typeface="Sansa Pro Normal" charset="0"/>
                <a:ea typeface="Sansa Pro Normal" charset="0"/>
                <a:cs typeface="Sansa Pro Normal" charset="0"/>
              </a:rPr>
              <a:t> AT:</a:t>
            </a:r>
          </a:p>
        </p:txBody>
      </p:sp>
      <p:pic>
        <p:nvPicPr>
          <p:cNvPr id="6" name="Picture 5">
            <a:extLst>
              <a:ext uri="{FF2B5EF4-FFF2-40B4-BE49-F238E27FC236}">
                <a16:creationId xmlns:a16="http://schemas.microsoft.com/office/drawing/2014/main" id="{6890D0BE-B3CF-8C47-B9D7-AEFF813B9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968" y="2303008"/>
            <a:ext cx="3517038" cy="1572323"/>
          </a:xfrm>
          <a:prstGeom prst="rect">
            <a:avLst/>
          </a:prstGeom>
        </p:spPr>
      </p:pic>
      <p:cxnSp>
        <p:nvCxnSpPr>
          <p:cNvPr id="14" name="Straight Connector 13">
            <a:extLst>
              <a:ext uri="{FF2B5EF4-FFF2-40B4-BE49-F238E27FC236}">
                <a16:creationId xmlns:a16="http://schemas.microsoft.com/office/drawing/2014/main" id="{2BA4D8C9-B2A0-894E-92B0-6A8E89442EBB}"/>
              </a:ext>
            </a:extLst>
          </p:cNvPr>
          <p:cNvCxnSpPr/>
          <p:nvPr/>
        </p:nvCxnSpPr>
        <p:spPr>
          <a:xfrm>
            <a:off x="7058945" y="1614760"/>
            <a:ext cx="0" cy="24220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84C334E-EF6B-CE47-9C6F-6CF579084B6B}"/>
              </a:ext>
            </a:extLst>
          </p:cNvPr>
          <p:cNvPicPr>
            <a:picLocks noChangeAspect="1"/>
          </p:cNvPicPr>
          <p:nvPr/>
        </p:nvPicPr>
        <p:blipFill>
          <a:blip r:embed="rId4"/>
          <a:stretch>
            <a:fillRect/>
          </a:stretch>
        </p:blipFill>
        <p:spPr>
          <a:xfrm>
            <a:off x="10588987" y="6174840"/>
            <a:ext cx="1130300" cy="368300"/>
          </a:xfrm>
          <a:prstGeom prst="rect">
            <a:avLst/>
          </a:prstGeom>
        </p:spPr>
      </p:pic>
      <p:pic>
        <p:nvPicPr>
          <p:cNvPr id="11" name="Picture 10">
            <a:extLst>
              <a:ext uri="{FF2B5EF4-FFF2-40B4-BE49-F238E27FC236}">
                <a16:creationId xmlns:a16="http://schemas.microsoft.com/office/drawing/2014/main" id="{10C98928-6755-44B9-861A-4315A685CD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793" b="24365"/>
          <a:stretch/>
        </p:blipFill>
        <p:spPr>
          <a:xfrm>
            <a:off x="4985017" y="6072640"/>
            <a:ext cx="1775376" cy="566531"/>
          </a:xfrm>
          <a:prstGeom prst="rect">
            <a:avLst/>
          </a:prstGeom>
        </p:spPr>
      </p:pic>
      <p:pic>
        <p:nvPicPr>
          <p:cNvPr id="12" name="Picture 11">
            <a:extLst>
              <a:ext uri="{FF2B5EF4-FFF2-40B4-BE49-F238E27FC236}">
                <a16:creationId xmlns:a16="http://schemas.microsoft.com/office/drawing/2014/main" id="{496454B1-2587-4DAC-804E-7A2D3A1A7C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793" b="24365"/>
          <a:stretch/>
        </p:blipFill>
        <p:spPr>
          <a:xfrm>
            <a:off x="5208312" y="6072640"/>
            <a:ext cx="1775376" cy="566531"/>
          </a:xfrm>
          <a:prstGeom prst="rect">
            <a:avLst/>
          </a:prstGeom>
        </p:spPr>
      </p:pic>
      <p:pic>
        <p:nvPicPr>
          <p:cNvPr id="13" name="Picture 12">
            <a:extLst>
              <a:ext uri="{FF2B5EF4-FFF2-40B4-BE49-F238E27FC236}">
                <a16:creationId xmlns:a16="http://schemas.microsoft.com/office/drawing/2014/main" id="{285B59DA-4B5C-4BD7-9628-17E80231DDC8}"/>
              </a:ext>
            </a:extLst>
          </p:cNvPr>
          <p:cNvPicPr>
            <a:picLocks noChangeAspect="1"/>
          </p:cNvPicPr>
          <p:nvPr/>
        </p:nvPicPr>
        <p:blipFill>
          <a:blip r:embed="rId6"/>
          <a:stretch>
            <a:fillRect/>
          </a:stretch>
        </p:blipFill>
        <p:spPr>
          <a:xfrm>
            <a:off x="0" y="0"/>
            <a:ext cx="12192000" cy="609600"/>
          </a:xfrm>
          <a:prstGeom prst="rect">
            <a:avLst/>
          </a:prstGeom>
        </p:spPr>
      </p:pic>
    </p:spTree>
    <p:extLst>
      <p:ext uri="{BB962C8B-B14F-4D97-AF65-F5344CB8AC3E}">
        <p14:creationId xmlns:p14="http://schemas.microsoft.com/office/powerpoint/2010/main" val="114418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466725" y="1351280"/>
            <a:ext cx="11258550" cy="5332955"/>
          </a:xfrm>
        </p:spPr>
        <p:txBody>
          <a:bodyPr/>
          <a:lstStyle/>
          <a:p>
            <a:endParaRPr lang="en-US" sz="2000" dirty="0"/>
          </a:p>
          <a:p>
            <a:pPr marL="285750" indent="-285750">
              <a:buFont typeface="Arial" panose="020B0604020202020204" pitchFamily="34" charset="0"/>
              <a:buChar char="•"/>
            </a:pPr>
            <a:endParaRPr lang="en-US" sz="2000" dirty="0"/>
          </a:p>
          <a:p>
            <a:pPr lvl="1"/>
            <a:endParaRPr lang="en-US" sz="2000" dirty="0"/>
          </a:p>
          <a:p>
            <a:pPr marL="285750" lvl="1"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520515" y="414616"/>
            <a:ext cx="11258550" cy="723900"/>
          </a:xfrm>
        </p:spPr>
        <p:txBody>
          <a:bodyPr rIns="0"/>
          <a:lstStyle/>
          <a:p>
            <a:r>
              <a:rPr lang="en-US" sz="3200" dirty="0"/>
              <a:t>       IT’S IMPORTANT</a:t>
            </a:r>
          </a:p>
        </p:txBody>
      </p:sp>
      <p:pic>
        <p:nvPicPr>
          <p:cNvPr id="9" name="Picture 8">
            <a:extLst>
              <a:ext uri="{FF2B5EF4-FFF2-40B4-BE49-F238E27FC236}">
                <a16:creationId xmlns:a16="http://schemas.microsoft.com/office/drawing/2014/main" id="{7D9121CA-2EC7-484F-A226-FF5D84F4ACC1}"/>
              </a:ext>
            </a:extLst>
          </p:cNvPr>
          <p:cNvPicPr>
            <a:picLocks noChangeAspect="1"/>
          </p:cNvPicPr>
          <p:nvPr/>
        </p:nvPicPr>
        <p:blipFill>
          <a:blip r:embed="rId2"/>
          <a:stretch>
            <a:fillRect/>
          </a:stretch>
        </p:blipFill>
        <p:spPr>
          <a:xfrm>
            <a:off x="466725" y="503233"/>
            <a:ext cx="723900" cy="723900"/>
          </a:xfrm>
          <a:prstGeom prst="rect">
            <a:avLst/>
          </a:prstGeom>
        </p:spPr>
      </p:pic>
      <p:pic>
        <p:nvPicPr>
          <p:cNvPr id="10" name="Picture 9">
            <a:extLst>
              <a:ext uri="{FF2B5EF4-FFF2-40B4-BE49-F238E27FC236}">
                <a16:creationId xmlns:a16="http://schemas.microsoft.com/office/drawing/2014/main" id="{A15B3FD1-5D4C-44FA-AB9D-D2300C7CFB0B}"/>
              </a:ext>
            </a:extLst>
          </p:cNvPr>
          <p:cNvPicPr>
            <a:picLocks noChangeAspect="1"/>
          </p:cNvPicPr>
          <p:nvPr/>
        </p:nvPicPr>
        <p:blipFill rotWithShape="1">
          <a:blip r:embed="rId3"/>
          <a:srcRect l="9744" t="58862" r="32665" b="21138"/>
          <a:stretch/>
        </p:blipFill>
        <p:spPr>
          <a:xfrm>
            <a:off x="612824" y="4135120"/>
            <a:ext cx="7014118" cy="1371600"/>
          </a:xfrm>
          <a:prstGeom prst="rect">
            <a:avLst/>
          </a:prstGeom>
        </p:spPr>
      </p:pic>
      <p:sp>
        <p:nvSpPr>
          <p:cNvPr id="11" name="TextBox 10">
            <a:extLst>
              <a:ext uri="{FF2B5EF4-FFF2-40B4-BE49-F238E27FC236}">
                <a16:creationId xmlns:a16="http://schemas.microsoft.com/office/drawing/2014/main" id="{7EB82213-873D-4F3A-898E-D3FDB0A01FFD}"/>
              </a:ext>
            </a:extLst>
          </p:cNvPr>
          <p:cNvSpPr txBox="1"/>
          <p:nvPr/>
        </p:nvSpPr>
        <p:spPr>
          <a:xfrm>
            <a:off x="466726" y="1543989"/>
            <a:ext cx="7160217" cy="369332"/>
          </a:xfrm>
          <a:prstGeom prst="rect">
            <a:avLst/>
          </a:prstGeom>
          <a:noFill/>
        </p:spPr>
        <p:txBody>
          <a:bodyPr wrap="square" rtlCol="0">
            <a:spAutoFit/>
          </a:bodyPr>
          <a:lstStyle/>
          <a:p>
            <a:r>
              <a:rPr lang="en-US" b="1" dirty="0">
                <a:solidFill>
                  <a:srgbClr val="757678"/>
                </a:solidFill>
                <a:latin typeface="Sansa Pro Bold" panose="02000603080000020004" pitchFamily="50" charset="0"/>
              </a:rPr>
              <a:t>HUNGER AND CLIMATE CHANGE ARE A GLOBAL CRISIS</a:t>
            </a:r>
            <a:r>
              <a:rPr lang="en-US" b="1" dirty="0">
                <a:solidFill>
                  <a:srgbClr val="757678"/>
                </a:solidFill>
                <a:latin typeface="Sansa Pro"/>
              </a:rPr>
              <a:t> </a:t>
            </a:r>
            <a:endParaRPr lang="en-US" dirty="0">
              <a:solidFill>
                <a:srgbClr val="757678"/>
              </a:solidFill>
              <a:latin typeface="Sansa Pro SemiBold"/>
            </a:endParaRPr>
          </a:p>
        </p:txBody>
      </p:sp>
      <p:sp>
        <p:nvSpPr>
          <p:cNvPr id="12" name="TextBox 11">
            <a:extLst>
              <a:ext uri="{FF2B5EF4-FFF2-40B4-BE49-F238E27FC236}">
                <a16:creationId xmlns:a16="http://schemas.microsoft.com/office/drawing/2014/main" id="{0277AFD4-041A-4248-BCAA-C1DBCDAD4DBF}"/>
              </a:ext>
            </a:extLst>
          </p:cNvPr>
          <p:cNvSpPr txBox="1"/>
          <p:nvPr/>
        </p:nvSpPr>
        <p:spPr>
          <a:xfrm>
            <a:off x="466725" y="1948870"/>
            <a:ext cx="8086341" cy="2062103"/>
          </a:xfrm>
          <a:prstGeom prst="rect">
            <a:avLst/>
          </a:prstGeom>
          <a:noFill/>
        </p:spPr>
        <p:txBody>
          <a:bodyPr wrap="square" rtlCol="0">
            <a:spAutoFit/>
          </a:bodyPr>
          <a:lstStyle/>
          <a:p>
            <a:pPr>
              <a:spcAft>
                <a:spcPts val="600"/>
              </a:spcAft>
            </a:pPr>
            <a:r>
              <a:rPr lang="en-US" sz="1400" dirty="0">
                <a:solidFill>
                  <a:srgbClr val="8C8D91"/>
                </a:solidFill>
                <a:latin typeface="Sansa Pro Normal" charset="0"/>
                <a:ea typeface="Sansa Pro Normal" charset="0"/>
                <a:cs typeface="Sansa Pro Normal" charset="0"/>
              </a:rPr>
              <a:t>Did you know?</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870 million people go hungry daily</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1 in 7 Americans face food security</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1/3 of the food produced globally goes to waste</a:t>
            </a:r>
          </a:p>
          <a:p>
            <a:pPr lvl="1">
              <a:spcAft>
                <a:spcPts val="600"/>
              </a:spcAft>
            </a:pPr>
            <a:r>
              <a:rPr lang="en-US" sz="1400" dirty="0">
                <a:solidFill>
                  <a:srgbClr val="5CCDF6"/>
                </a:solidFill>
                <a:latin typeface="Sansa Pro Normal" charset="0"/>
                <a:ea typeface="Sansa Pro Normal" charset="0"/>
                <a:cs typeface="Sansa Pro Normal" charset="0"/>
              </a:rPr>
              <a:t>Reducing food loss and waste is how we can ensure there is enough food for everyone.</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Climate change is already causing damage to communities across the globe</a:t>
            </a:r>
          </a:p>
          <a:p>
            <a:pPr lvl="1">
              <a:spcAft>
                <a:spcPts val="600"/>
              </a:spcAft>
            </a:pPr>
            <a:r>
              <a:rPr lang="en-US" sz="1400" dirty="0">
                <a:solidFill>
                  <a:srgbClr val="5CCDF6"/>
                </a:solidFill>
                <a:latin typeface="Sansa Pro Normal" charset="0"/>
                <a:ea typeface="Sansa Pro Normal" charset="0"/>
                <a:cs typeface="Sansa Pro Normal" charset="0"/>
              </a:rPr>
              <a:t>Efficiencies across the supply chain reduce the emission of greenhouse gases.</a:t>
            </a:r>
          </a:p>
        </p:txBody>
      </p:sp>
      <p:sp>
        <p:nvSpPr>
          <p:cNvPr id="13" name="Rectangle 12">
            <a:extLst>
              <a:ext uri="{FF2B5EF4-FFF2-40B4-BE49-F238E27FC236}">
                <a16:creationId xmlns:a16="http://schemas.microsoft.com/office/drawing/2014/main" id="{1697E4A6-1789-4923-8D4E-850075E7B2AE}"/>
              </a:ext>
            </a:extLst>
          </p:cNvPr>
          <p:cNvSpPr/>
          <p:nvPr/>
        </p:nvSpPr>
        <p:spPr bwMode="auto">
          <a:xfrm>
            <a:off x="9983049" y="5395804"/>
            <a:ext cx="1954033" cy="1353671"/>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a:solidFill>
                <a:schemeClr val="bg1"/>
              </a:solidFill>
            </a:endParaRPr>
          </a:p>
        </p:txBody>
      </p:sp>
      <p:pic>
        <p:nvPicPr>
          <p:cNvPr id="14" name="Picture 13">
            <a:extLst>
              <a:ext uri="{FF2B5EF4-FFF2-40B4-BE49-F238E27FC236}">
                <a16:creationId xmlns:a16="http://schemas.microsoft.com/office/drawing/2014/main" id="{B3ED031E-CC05-4246-A372-0847E9AE55E5}"/>
              </a:ext>
            </a:extLst>
          </p:cNvPr>
          <p:cNvPicPr>
            <a:picLocks noChangeAspect="1"/>
          </p:cNvPicPr>
          <p:nvPr/>
        </p:nvPicPr>
        <p:blipFill>
          <a:blip r:embed="rId4"/>
          <a:stretch>
            <a:fillRect/>
          </a:stretch>
        </p:blipFill>
        <p:spPr>
          <a:xfrm>
            <a:off x="359137" y="6174840"/>
            <a:ext cx="2731304" cy="395320"/>
          </a:xfrm>
          <a:prstGeom prst="rect">
            <a:avLst/>
          </a:prstGeom>
        </p:spPr>
      </p:pic>
      <p:pic>
        <p:nvPicPr>
          <p:cNvPr id="15" name="Picture 14">
            <a:extLst>
              <a:ext uri="{FF2B5EF4-FFF2-40B4-BE49-F238E27FC236}">
                <a16:creationId xmlns:a16="http://schemas.microsoft.com/office/drawing/2014/main" id="{574C7F93-29EC-4158-82E1-DBF043AF16E5}"/>
              </a:ext>
            </a:extLst>
          </p:cNvPr>
          <p:cNvPicPr>
            <a:picLocks noChangeAspect="1"/>
          </p:cNvPicPr>
          <p:nvPr/>
        </p:nvPicPr>
        <p:blipFill>
          <a:blip r:embed="rId5"/>
          <a:stretch>
            <a:fillRect/>
          </a:stretch>
        </p:blipFill>
        <p:spPr>
          <a:xfrm>
            <a:off x="10588987" y="6174840"/>
            <a:ext cx="1130300" cy="368300"/>
          </a:xfrm>
          <a:prstGeom prst="rect">
            <a:avLst/>
          </a:prstGeom>
        </p:spPr>
      </p:pic>
      <p:pic>
        <p:nvPicPr>
          <p:cNvPr id="16" name="Picture 15">
            <a:extLst>
              <a:ext uri="{FF2B5EF4-FFF2-40B4-BE49-F238E27FC236}">
                <a16:creationId xmlns:a16="http://schemas.microsoft.com/office/drawing/2014/main" id="{F5B763AC-56C3-4A0A-8BB9-40E6F18C09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793" b="24365"/>
          <a:stretch/>
        </p:blipFill>
        <p:spPr>
          <a:xfrm>
            <a:off x="5208312" y="6072640"/>
            <a:ext cx="1775376" cy="566531"/>
          </a:xfrm>
          <a:prstGeom prst="rect">
            <a:avLst/>
          </a:prstGeom>
        </p:spPr>
      </p:pic>
      <p:pic>
        <p:nvPicPr>
          <p:cNvPr id="17" name="Picture 16">
            <a:extLst>
              <a:ext uri="{FF2B5EF4-FFF2-40B4-BE49-F238E27FC236}">
                <a16:creationId xmlns:a16="http://schemas.microsoft.com/office/drawing/2014/main" id="{BB997689-D979-44C0-BC0B-BA7E5C9EC43D}"/>
              </a:ext>
            </a:extLst>
          </p:cNvPr>
          <p:cNvPicPr>
            <a:picLocks noChangeAspect="1"/>
          </p:cNvPicPr>
          <p:nvPr/>
        </p:nvPicPr>
        <p:blipFill>
          <a:blip r:embed="rId7"/>
          <a:stretch>
            <a:fillRect/>
          </a:stretch>
        </p:blipFill>
        <p:spPr>
          <a:xfrm>
            <a:off x="9332293" y="1"/>
            <a:ext cx="2859707" cy="6858000"/>
          </a:xfrm>
          <a:prstGeom prst="rect">
            <a:avLst/>
          </a:prstGeom>
        </p:spPr>
      </p:pic>
      <p:pic>
        <p:nvPicPr>
          <p:cNvPr id="18" name="Picture 17">
            <a:extLst>
              <a:ext uri="{FF2B5EF4-FFF2-40B4-BE49-F238E27FC236}">
                <a16:creationId xmlns:a16="http://schemas.microsoft.com/office/drawing/2014/main" id="{ED81CA42-1844-4B9B-BBEC-2A1E1572AB81}"/>
              </a:ext>
            </a:extLst>
          </p:cNvPr>
          <p:cNvPicPr>
            <a:picLocks noChangeAspect="1"/>
          </p:cNvPicPr>
          <p:nvPr/>
        </p:nvPicPr>
        <p:blipFill>
          <a:blip r:embed="rId8"/>
          <a:stretch>
            <a:fillRect/>
          </a:stretch>
        </p:blipFill>
        <p:spPr>
          <a:xfrm>
            <a:off x="10619853" y="6201860"/>
            <a:ext cx="1130300" cy="368300"/>
          </a:xfrm>
          <a:prstGeom prst="rect">
            <a:avLst/>
          </a:prstGeom>
        </p:spPr>
      </p:pic>
    </p:spTree>
    <p:extLst>
      <p:ext uri="{BB962C8B-B14F-4D97-AF65-F5344CB8AC3E}">
        <p14:creationId xmlns:p14="http://schemas.microsoft.com/office/powerpoint/2010/main" val="103201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704C55-95F9-5F4F-8A2A-A449EACF40E9}"/>
              </a:ext>
            </a:extLst>
          </p:cNvPr>
          <p:cNvSpPr>
            <a:spLocks noGrp="1"/>
          </p:cNvSpPr>
          <p:nvPr>
            <p:ph sz="quarter" idx="12"/>
          </p:nvPr>
        </p:nvSpPr>
        <p:spPr>
          <a:xfrm>
            <a:off x="466725" y="1351280"/>
            <a:ext cx="11258550" cy="5332955"/>
          </a:xfrm>
        </p:spPr>
        <p:txBody>
          <a:bodyPr/>
          <a:lstStyle/>
          <a:p>
            <a:endParaRPr lang="en-US" sz="2000" dirty="0"/>
          </a:p>
          <a:p>
            <a:pPr marL="285750" indent="-285750">
              <a:buFont typeface="Arial" panose="020B0604020202020204" pitchFamily="34" charset="0"/>
              <a:buChar char="•"/>
            </a:pPr>
            <a:endParaRPr lang="en-US" sz="2000" dirty="0"/>
          </a:p>
          <a:p>
            <a:pPr lvl="1"/>
            <a:endParaRPr lang="en-US" sz="2000" dirty="0"/>
          </a:p>
          <a:p>
            <a:pPr marL="285750" lvl="1" indent="-285750"/>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466725" y="374021"/>
            <a:ext cx="11258550" cy="723900"/>
          </a:xfrm>
        </p:spPr>
        <p:txBody>
          <a:bodyPr rIns="0"/>
          <a:lstStyle/>
          <a:p>
            <a:r>
              <a:rPr lang="en-US" sz="3200" dirty="0"/>
              <a:t>        IT’S RIGHT</a:t>
            </a:r>
          </a:p>
        </p:txBody>
      </p:sp>
      <p:pic>
        <p:nvPicPr>
          <p:cNvPr id="14" name="Picture 13">
            <a:extLst>
              <a:ext uri="{FF2B5EF4-FFF2-40B4-BE49-F238E27FC236}">
                <a16:creationId xmlns:a16="http://schemas.microsoft.com/office/drawing/2014/main" id="{603D637B-CC6F-46A7-A019-445963909F8F}"/>
              </a:ext>
            </a:extLst>
          </p:cNvPr>
          <p:cNvPicPr>
            <a:picLocks noChangeAspect="1"/>
          </p:cNvPicPr>
          <p:nvPr/>
        </p:nvPicPr>
        <p:blipFill>
          <a:blip r:embed="rId2"/>
          <a:stretch>
            <a:fillRect/>
          </a:stretch>
        </p:blipFill>
        <p:spPr>
          <a:xfrm>
            <a:off x="466725" y="500701"/>
            <a:ext cx="723900" cy="723900"/>
          </a:xfrm>
          <a:prstGeom prst="rect">
            <a:avLst/>
          </a:prstGeom>
        </p:spPr>
      </p:pic>
      <p:sp>
        <p:nvSpPr>
          <p:cNvPr id="15" name="TextBox 14">
            <a:extLst>
              <a:ext uri="{FF2B5EF4-FFF2-40B4-BE49-F238E27FC236}">
                <a16:creationId xmlns:a16="http://schemas.microsoft.com/office/drawing/2014/main" id="{C338C2C4-8F5D-42D4-AAA0-8A542D65AF60}"/>
              </a:ext>
            </a:extLst>
          </p:cNvPr>
          <p:cNvSpPr txBox="1"/>
          <p:nvPr/>
        </p:nvSpPr>
        <p:spPr>
          <a:xfrm>
            <a:off x="466725" y="1488980"/>
            <a:ext cx="7160217" cy="369332"/>
          </a:xfrm>
          <a:prstGeom prst="rect">
            <a:avLst/>
          </a:prstGeom>
          <a:noFill/>
        </p:spPr>
        <p:txBody>
          <a:bodyPr wrap="square" rtlCol="0">
            <a:spAutoFit/>
          </a:bodyPr>
          <a:lstStyle/>
          <a:p>
            <a:r>
              <a:rPr lang="en-US" b="1" dirty="0">
                <a:solidFill>
                  <a:srgbClr val="757678"/>
                </a:solidFill>
                <a:latin typeface="Sansa Pro Bold" panose="02000603080000020004" pitchFamily="50" charset="0"/>
              </a:rPr>
              <a:t>OUR GLOBAL PRESENCE REQUIRES GLOBAL LEADERSHIP</a:t>
            </a:r>
          </a:p>
        </p:txBody>
      </p:sp>
      <p:sp>
        <p:nvSpPr>
          <p:cNvPr id="16" name="TextBox 15">
            <a:extLst>
              <a:ext uri="{FF2B5EF4-FFF2-40B4-BE49-F238E27FC236}">
                <a16:creationId xmlns:a16="http://schemas.microsoft.com/office/drawing/2014/main" id="{52775929-56E0-4E48-B11A-065E3F193E11}"/>
              </a:ext>
            </a:extLst>
          </p:cNvPr>
          <p:cNvSpPr txBox="1"/>
          <p:nvPr/>
        </p:nvSpPr>
        <p:spPr>
          <a:xfrm>
            <a:off x="466725" y="1880670"/>
            <a:ext cx="6886494" cy="1477328"/>
          </a:xfrm>
          <a:prstGeom prst="rect">
            <a:avLst/>
          </a:prstGeom>
          <a:noFill/>
        </p:spPr>
        <p:txBody>
          <a:bodyPr wrap="square" rtlCol="0">
            <a:spAutoFit/>
          </a:bodyPr>
          <a:lstStyle/>
          <a:p>
            <a:pPr>
              <a:spcAft>
                <a:spcPts val="600"/>
              </a:spcAft>
            </a:pPr>
            <a:r>
              <a:rPr lang="en-US" sz="1400" dirty="0">
                <a:solidFill>
                  <a:srgbClr val="8C8D91"/>
                </a:solidFill>
                <a:latin typeface="Sansa Pro Normal" charset="0"/>
                <a:ea typeface="Sansa Pro Normal" charset="0"/>
                <a:cs typeface="Sansa Pro Normal" charset="0"/>
              </a:rPr>
              <a:t>We serve:</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100 million customers a day</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At 13,000 sites</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In 72 countries</a:t>
            </a:r>
          </a:p>
          <a:p>
            <a:pPr>
              <a:spcAft>
                <a:spcPts val="600"/>
              </a:spcAft>
            </a:pPr>
            <a:r>
              <a:rPr lang="en-US" sz="1400" dirty="0" err="1">
                <a:solidFill>
                  <a:srgbClr val="A3CE4D"/>
                </a:solidFill>
                <a:latin typeface="Sansa Pro Normal" charset="0"/>
                <a:ea typeface="Sansa Pro Normal" charset="0"/>
                <a:cs typeface="Sansa Pro Normal" charset="0"/>
              </a:rPr>
              <a:t>WWxLP</a:t>
            </a:r>
            <a:r>
              <a:rPr lang="en-US" sz="1400" dirty="0">
                <a:solidFill>
                  <a:srgbClr val="A3CE4D"/>
                </a:solidFill>
                <a:latin typeface="Sansa Pro Normal" charset="0"/>
                <a:ea typeface="Sansa Pro Normal" charset="0"/>
                <a:cs typeface="Sansa Pro Normal" charset="0"/>
              </a:rPr>
              <a:t> demonstrates our global leadership in pursuit of critical change.</a:t>
            </a:r>
          </a:p>
        </p:txBody>
      </p:sp>
      <p:sp>
        <p:nvSpPr>
          <p:cNvPr id="17" name="TextBox 16">
            <a:extLst>
              <a:ext uri="{FF2B5EF4-FFF2-40B4-BE49-F238E27FC236}">
                <a16:creationId xmlns:a16="http://schemas.microsoft.com/office/drawing/2014/main" id="{F6134F0B-1B1C-42C1-AC3E-FC952BAE5B62}"/>
              </a:ext>
            </a:extLst>
          </p:cNvPr>
          <p:cNvSpPr txBox="1"/>
          <p:nvPr/>
        </p:nvSpPr>
        <p:spPr>
          <a:xfrm>
            <a:off x="466725" y="3422030"/>
            <a:ext cx="6694389" cy="1692771"/>
          </a:xfrm>
          <a:prstGeom prst="rect">
            <a:avLst/>
          </a:prstGeom>
          <a:noFill/>
        </p:spPr>
        <p:txBody>
          <a:bodyPr wrap="square" rtlCol="0">
            <a:spAutoFit/>
          </a:bodyPr>
          <a:lstStyle/>
          <a:p>
            <a:pPr>
              <a:spcAft>
                <a:spcPts val="600"/>
              </a:spcAft>
            </a:pPr>
            <a:r>
              <a:rPr lang="en-US" sz="1400" dirty="0" err="1">
                <a:solidFill>
                  <a:srgbClr val="8C8D91"/>
                </a:solidFill>
                <a:latin typeface="Sansa Pro Normal" charset="0"/>
                <a:ea typeface="Sansa Pro Normal" charset="0"/>
                <a:cs typeface="Sansa Pro Normal" charset="0"/>
              </a:rPr>
              <a:t>Sodexo</a:t>
            </a:r>
            <a:r>
              <a:rPr lang="en-US" sz="1400" dirty="0">
                <a:solidFill>
                  <a:srgbClr val="8C8D91"/>
                </a:solidFill>
                <a:latin typeface="Sansa Pro Normal" charset="0"/>
                <a:ea typeface="Sansa Pro Normal" charset="0"/>
                <a:cs typeface="Sansa Pro Normal" charset="0"/>
              </a:rPr>
              <a:t> is committed to improving the well-being of those we serve by:</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Fighting hunger and malnutrition</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Reducing carbon emissions</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Championing sustainability</a:t>
            </a:r>
          </a:p>
          <a:p>
            <a:pPr>
              <a:spcAft>
                <a:spcPts val="600"/>
              </a:spcAft>
            </a:pPr>
            <a:r>
              <a:rPr lang="en-US" sz="1400" dirty="0">
                <a:solidFill>
                  <a:srgbClr val="A3CE4D"/>
                </a:solidFill>
                <a:latin typeface="Sansa Pro Normal" charset="0"/>
                <a:ea typeface="Sansa Pro Normal" charset="0"/>
                <a:cs typeface="Sansa Pro Normal" charset="0"/>
              </a:rPr>
              <a:t>Addressing wasted and surplus food anchors corporate responsibility into our daily operations.</a:t>
            </a:r>
          </a:p>
        </p:txBody>
      </p:sp>
      <p:sp>
        <p:nvSpPr>
          <p:cNvPr id="18" name="Rectangle 17">
            <a:extLst>
              <a:ext uri="{FF2B5EF4-FFF2-40B4-BE49-F238E27FC236}">
                <a16:creationId xmlns:a16="http://schemas.microsoft.com/office/drawing/2014/main" id="{41C2D480-6189-45F1-8DA8-C0456F641EB7}"/>
              </a:ext>
            </a:extLst>
          </p:cNvPr>
          <p:cNvSpPr/>
          <p:nvPr/>
        </p:nvSpPr>
        <p:spPr bwMode="auto">
          <a:xfrm>
            <a:off x="9983049" y="5395804"/>
            <a:ext cx="1954033" cy="1353671"/>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a:solidFill>
                <a:schemeClr val="bg1"/>
              </a:solidFill>
            </a:endParaRPr>
          </a:p>
        </p:txBody>
      </p:sp>
      <p:pic>
        <p:nvPicPr>
          <p:cNvPr id="19" name="Picture 18">
            <a:extLst>
              <a:ext uri="{FF2B5EF4-FFF2-40B4-BE49-F238E27FC236}">
                <a16:creationId xmlns:a16="http://schemas.microsoft.com/office/drawing/2014/main" id="{D16E5240-5EA3-4667-A8D1-F3C875CF2350}"/>
              </a:ext>
            </a:extLst>
          </p:cNvPr>
          <p:cNvPicPr>
            <a:picLocks noChangeAspect="1"/>
          </p:cNvPicPr>
          <p:nvPr/>
        </p:nvPicPr>
        <p:blipFill>
          <a:blip r:embed="rId3"/>
          <a:stretch>
            <a:fillRect/>
          </a:stretch>
        </p:blipFill>
        <p:spPr>
          <a:xfrm>
            <a:off x="359137" y="6174840"/>
            <a:ext cx="2731304" cy="395320"/>
          </a:xfrm>
          <a:prstGeom prst="rect">
            <a:avLst/>
          </a:prstGeom>
        </p:spPr>
      </p:pic>
      <p:pic>
        <p:nvPicPr>
          <p:cNvPr id="20" name="Picture 19">
            <a:extLst>
              <a:ext uri="{FF2B5EF4-FFF2-40B4-BE49-F238E27FC236}">
                <a16:creationId xmlns:a16="http://schemas.microsoft.com/office/drawing/2014/main" id="{707AA9A8-2B0E-42A8-80A1-EF7322EC5DAF}"/>
              </a:ext>
            </a:extLst>
          </p:cNvPr>
          <p:cNvPicPr>
            <a:picLocks noChangeAspect="1"/>
          </p:cNvPicPr>
          <p:nvPr/>
        </p:nvPicPr>
        <p:blipFill>
          <a:blip r:embed="rId4"/>
          <a:stretch>
            <a:fillRect/>
          </a:stretch>
        </p:blipFill>
        <p:spPr>
          <a:xfrm>
            <a:off x="10588987" y="6174840"/>
            <a:ext cx="1130300" cy="368300"/>
          </a:xfrm>
          <a:prstGeom prst="rect">
            <a:avLst/>
          </a:prstGeom>
        </p:spPr>
      </p:pic>
      <p:pic>
        <p:nvPicPr>
          <p:cNvPr id="21" name="Picture 20">
            <a:extLst>
              <a:ext uri="{FF2B5EF4-FFF2-40B4-BE49-F238E27FC236}">
                <a16:creationId xmlns:a16="http://schemas.microsoft.com/office/drawing/2014/main" id="{8FEF3CB0-10B7-42FF-B479-11A7675B30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793" b="24365"/>
          <a:stretch/>
        </p:blipFill>
        <p:spPr>
          <a:xfrm>
            <a:off x="5208312" y="6072640"/>
            <a:ext cx="1775376" cy="566531"/>
          </a:xfrm>
          <a:prstGeom prst="rect">
            <a:avLst/>
          </a:prstGeom>
        </p:spPr>
      </p:pic>
      <p:pic>
        <p:nvPicPr>
          <p:cNvPr id="22" name="Picture 21">
            <a:extLst>
              <a:ext uri="{FF2B5EF4-FFF2-40B4-BE49-F238E27FC236}">
                <a16:creationId xmlns:a16="http://schemas.microsoft.com/office/drawing/2014/main" id="{1BE641F1-522B-475F-911C-E41B7AA42380}"/>
              </a:ext>
            </a:extLst>
          </p:cNvPr>
          <p:cNvPicPr>
            <a:picLocks noChangeAspect="1"/>
          </p:cNvPicPr>
          <p:nvPr/>
        </p:nvPicPr>
        <p:blipFill>
          <a:blip r:embed="rId6"/>
          <a:stretch>
            <a:fillRect/>
          </a:stretch>
        </p:blipFill>
        <p:spPr>
          <a:xfrm>
            <a:off x="9327995" y="-26053"/>
            <a:ext cx="2864005" cy="6868307"/>
          </a:xfrm>
          <a:prstGeom prst="rect">
            <a:avLst/>
          </a:prstGeom>
        </p:spPr>
      </p:pic>
      <p:pic>
        <p:nvPicPr>
          <p:cNvPr id="23" name="Picture 22">
            <a:extLst>
              <a:ext uri="{FF2B5EF4-FFF2-40B4-BE49-F238E27FC236}">
                <a16:creationId xmlns:a16="http://schemas.microsoft.com/office/drawing/2014/main" id="{F3018884-2C1B-418C-9EFD-A49F25A0F763}"/>
              </a:ext>
            </a:extLst>
          </p:cNvPr>
          <p:cNvPicPr>
            <a:picLocks noChangeAspect="1"/>
          </p:cNvPicPr>
          <p:nvPr/>
        </p:nvPicPr>
        <p:blipFill>
          <a:blip r:embed="rId7"/>
          <a:stretch>
            <a:fillRect/>
          </a:stretch>
        </p:blipFill>
        <p:spPr>
          <a:xfrm>
            <a:off x="10619853" y="6201860"/>
            <a:ext cx="1130300" cy="368300"/>
          </a:xfrm>
          <a:prstGeom prst="rect">
            <a:avLst/>
          </a:prstGeom>
        </p:spPr>
      </p:pic>
    </p:spTree>
    <p:extLst>
      <p:ext uri="{BB962C8B-B14F-4D97-AF65-F5344CB8AC3E}">
        <p14:creationId xmlns:p14="http://schemas.microsoft.com/office/powerpoint/2010/main" val="390880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848A2-2D62-B74F-9086-A62AD926A041}"/>
              </a:ext>
            </a:extLst>
          </p:cNvPr>
          <p:cNvSpPr>
            <a:spLocks noGrp="1"/>
          </p:cNvSpPr>
          <p:nvPr>
            <p:ph type="title"/>
          </p:nvPr>
        </p:nvSpPr>
        <p:spPr>
          <a:xfrm>
            <a:off x="466725" y="342898"/>
            <a:ext cx="11258550" cy="723900"/>
          </a:xfrm>
        </p:spPr>
        <p:txBody>
          <a:bodyPr rIns="0"/>
          <a:lstStyle/>
          <a:p>
            <a:r>
              <a:rPr lang="en-US" sz="3200" dirty="0"/>
              <a:t>        IT’S EFFECTIVE</a:t>
            </a:r>
          </a:p>
        </p:txBody>
      </p:sp>
      <p:sp>
        <p:nvSpPr>
          <p:cNvPr id="7" name="TextBox 6">
            <a:extLst>
              <a:ext uri="{FF2B5EF4-FFF2-40B4-BE49-F238E27FC236}">
                <a16:creationId xmlns:a16="http://schemas.microsoft.com/office/drawing/2014/main" id="{E42E8CC6-FDEC-487A-B8CD-8AD372E7004E}"/>
              </a:ext>
            </a:extLst>
          </p:cNvPr>
          <p:cNvSpPr txBox="1"/>
          <p:nvPr/>
        </p:nvSpPr>
        <p:spPr>
          <a:xfrm>
            <a:off x="466726" y="1489317"/>
            <a:ext cx="7160217" cy="369332"/>
          </a:xfrm>
          <a:prstGeom prst="rect">
            <a:avLst/>
          </a:prstGeom>
          <a:noFill/>
        </p:spPr>
        <p:txBody>
          <a:bodyPr wrap="square" rtlCol="0">
            <a:spAutoFit/>
          </a:bodyPr>
          <a:lstStyle/>
          <a:p>
            <a:r>
              <a:rPr lang="en-US" b="1" dirty="0">
                <a:solidFill>
                  <a:srgbClr val="757678"/>
                </a:solidFill>
                <a:latin typeface="Sansa Pro Bold" panose="02000603080000020004" pitchFamily="50" charset="0"/>
              </a:rPr>
              <a:t>WE MANAGE WHAT WE MEASURE</a:t>
            </a:r>
          </a:p>
        </p:txBody>
      </p:sp>
      <p:sp>
        <p:nvSpPr>
          <p:cNvPr id="10" name="TextBox 9">
            <a:extLst>
              <a:ext uri="{FF2B5EF4-FFF2-40B4-BE49-F238E27FC236}">
                <a16:creationId xmlns:a16="http://schemas.microsoft.com/office/drawing/2014/main" id="{874B0BF5-CFD9-477C-8A1B-C2A5D8CE6839}"/>
              </a:ext>
            </a:extLst>
          </p:cNvPr>
          <p:cNvSpPr txBox="1"/>
          <p:nvPr/>
        </p:nvSpPr>
        <p:spPr>
          <a:xfrm>
            <a:off x="466725" y="1934366"/>
            <a:ext cx="4100963" cy="3139321"/>
          </a:xfrm>
          <a:prstGeom prst="rect">
            <a:avLst/>
          </a:prstGeom>
          <a:noFill/>
        </p:spPr>
        <p:txBody>
          <a:bodyPr wrap="square" rtlCol="0">
            <a:spAutoFit/>
          </a:bodyPr>
          <a:lstStyle/>
          <a:p>
            <a:pPr>
              <a:spcAft>
                <a:spcPts val="600"/>
              </a:spcAft>
            </a:pPr>
            <a:r>
              <a:rPr lang="en-US" sz="1400" dirty="0" err="1">
                <a:solidFill>
                  <a:srgbClr val="8C8D91"/>
                </a:solidFill>
                <a:latin typeface="Sansa Pro Normal" charset="0"/>
                <a:ea typeface="Sansa Pro Normal" charset="0"/>
                <a:cs typeface="Sansa Pro Normal" charset="0"/>
              </a:rPr>
              <a:t>WWxLP</a:t>
            </a:r>
            <a:r>
              <a:rPr lang="en-US" sz="1400" dirty="0">
                <a:solidFill>
                  <a:srgbClr val="8C8D91"/>
                </a:solidFill>
                <a:latin typeface="Sansa Pro Normal" charset="0"/>
                <a:ea typeface="Sansa Pro Normal" charset="0"/>
                <a:cs typeface="Sansa Pro Normal" charset="0"/>
              </a:rPr>
              <a:t>:</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Identifies efficiencies</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Informs menus and operating procedures</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Provides effortless tracking and progress reports</a:t>
            </a:r>
          </a:p>
          <a:p>
            <a:pPr lvl="1">
              <a:spcAft>
                <a:spcPts val="600"/>
              </a:spcAft>
            </a:pPr>
            <a:r>
              <a:rPr lang="en-US" sz="1400" dirty="0">
                <a:solidFill>
                  <a:srgbClr val="5CCDF6"/>
                </a:solidFill>
                <a:latin typeface="Sansa Pro Normal" charset="0"/>
                <a:ea typeface="Sansa Pro Normal" charset="0"/>
                <a:cs typeface="Sansa Pro Normal" charset="0"/>
              </a:rPr>
              <a:t>Automated tracking provides real-time information for in-time solutions.</a:t>
            </a:r>
          </a:p>
          <a:p>
            <a:pPr marL="285750" indent="-285750">
              <a:spcAft>
                <a:spcPts val="600"/>
              </a:spcAft>
              <a:buFont typeface="Arial"/>
              <a:buChar char="•"/>
            </a:pPr>
            <a:r>
              <a:rPr lang="en-US" sz="1400" dirty="0">
                <a:solidFill>
                  <a:srgbClr val="8C8D91"/>
                </a:solidFill>
                <a:latin typeface="Sansa Pro Normal" charset="0"/>
                <a:ea typeface="Sansa Pro Normal" charset="0"/>
                <a:cs typeface="Sansa Pro Normal" charset="0"/>
              </a:rPr>
              <a:t>Using </a:t>
            </a:r>
            <a:r>
              <a:rPr lang="en-US" sz="1400" dirty="0" err="1">
                <a:solidFill>
                  <a:srgbClr val="8C8D91"/>
                </a:solidFill>
                <a:latin typeface="Sansa Pro Normal" charset="0"/>
                <a:ea typeface="Sansa Pro Normal" charset="0"/>
                <a:cs typeface="Sansa Pro Normal" charset="0"/>
              </a:rPr>
              <a:t>Leanpath</a:t>
            </a:r>
            <a:r>
              <a:rPr lang="en-US" sz="1400" dirty="0">
                <a:solidFill>
                  <a:srgbClr val="8C8D91"/>
                </a:solidFill>
                <a:latin typeface="Sansa Pro Normal" charset="0"/>
                <a:ea typeface="Sansa Pro Normal" charset="0"/>
                <a:cs typeface="Sansa Pro Normal" charset="0"/>
              </a:rPr>
              <a:t>, </a:t>
            </a:r>
            <a:r>
              <a:rPr lang="en-US" sz="1400" dirty="0" err="1">
                <a:solidFill>
                  <a:srgbClr val="8C8D91"/>
                </a:solidFill>
                <a:latin typeface="Sansa Pro Normal" charset="0"/>
                <a:ea typeface="Sansa Pro Normal" charset="0"/>
                <a:cs typeface="Sansa Pro Normal" charset="0"/>
              </a:rPr>
              <a:t>Sodexo</a:t>
            </a:r>
            <a:r>
              <a:rPr lang="en-US" sz="1400" dirty="0">
                <a:solidFill>
                  <a:srgbClr val="8C8D91"/>
                </a:solidFill>
                <a:latin typeface="Sansa Pro Normal" charset="0"/>
                <a:ea typeface="Sansa Pro Normal" charset="0"/>
                <a:cs typeface="Sansa Pro Normal" charset="0"/>
              </a:rPr>
              <a:t> sites saw significant food waste reduction within three months</a:t>
            </a:r>
          </a:p>
          <a:p>
            <a:pPr lvl="1">
              <a:spcAft>
                <a:spcPts val="600"/>
              </a:spcAft>
            </a:pPr>
            <a:r>
              <a:rPr lang="en-US" sz="1400" dirty="0">
                <a:solidFill>
                  <a:srgbClr val="5CCDF6"/>
                </a:solidFill>
                <a:latin typeface="Sansa Pro Normal" charset="0"/>
                <a:ea typeface="Sansa Pro Normal" charset="0"/>
                <a:cs typeface="Sansa Pro Normal" charset="0"/>
              </a:rPr>
              <a:t>Most sites met the target reduction of 50 percent within a year</a:t>
            </a:r>
            <a:r>
              <a:rPr lang="en-US" sz="1400" dirty="0">
                <a:solidFill>
                  <a:srgbClr val="8C8D91"/>
                </a:solidFill>
                <a:latin typeface="Sansa Pro Normal" charset="0"/>
                <a:ea typeface="Sansa Pro Normal" charset="0"/>
                <a:cs typeface="Sansa Pro Normal" charset="0"/>
              </a:rPr>
              <a:t>.</a:t>
            </a:r>
          </a:p>
        </p:txBody>
      </p:sp>
      <p:pic>
        <p:nvPicPr>
          <p:cNvPr id="11" name="Picture 10">
            <a:extLst>
              <a:ext uri="{FF2B5EF4-FFF2-40B4-BE49-F238E27FC236}">
                <a16:creationId xmlns:a16="http://schemas.microsoft.com/office/drawing/2014/main" id="{3B9789F0-B1C0-414A-ACDD-5D9FF5EB302D}"/>
              </a:ext>
            </a:extLst>
          </p:cNvPr>
          <p:cNvPicPr>
            <a:picLocks noChangeAspect="1"/>
          </p:cNvPicPr>
          <p:nvPr/>
        </p:nvPicPr>
        <p:blipFill rotWithShape="1">
          <a:blip r:embed="rId2"/>
          <a:srcRect l="48855" t="45438" r="31032" b="29266"/>
          <a:stretch/>
        </p:blipFill>
        <p:spPr>
          <a:xfrm>
            <a:off x="5177287" y="2585209"/>
            <a:ext cx="2449655" cy="1734810"/>
          </a:xfrm>
          <a:prstGeom prst="rect">
            <a:avLst/>
          </a:prstGeom>
        </p:spPr>
      </p:pic>
      <p:cxnSp>
        <p:nvCxnSpPr>
          <p:cNvPr id="14" name="Straight Connector 13">
            <a:extLst>
              <a:ext uri="{FF2B5EF4-FFF2-40B4-BE49-F238E27FC236}">
                <a16:creationId xmlns:a16="http://schemas.microsoft.com/office/drawing/2014/main" id="{B4E89D7C-382B-4EDF-A714-DC11DC79EE15}"/>
              </a:ext>
            </a:extLst>
          </p:cNvPr>
          <p:cNvCxnSpPr>
            <a:cxnSpLocks/>
          </p:cNvCxnSpPr>
          <p:nvPr/>
        </p:nvCxnSpPr>
        <p:spPr>
          <a:xfrm>
            <a:off x="4901847" y="2519880"/>
            <a:ext cx="0" cy="18654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8609EE3-BC40-4F90-9757-B4EC8D186D77}"/>
              </a:ext>
            </a:extLst>
          </p:cNvPr>
          <p:cNvPicPr>
            <a:picLocks noChangeAspect="1"/>
          </p:cNvPicPr>
          <p:nvPr/>
        </p:nvPicPr>
        <p:blipFill>
          <a:blip r:embed="rId3"/>
          <a:stretch>
            <a:fillRect/>
          </a:stretch>
        </p:blipFill>
        <p:spPr>
          <a:xfrm>
            <a:off x="466726" y="466136"/>
            <a:ext cx="723900" cy="723900"/>
          </a:xfrm>
          <a:prstGeom prst="rect">
            <a:avLst/>
          </a:prstGeom>
        </p:spPr>
      </p:pic>
      <p:sp>
        <p:nvSpPr>
          <p:cNvPr id="16" name="Rectangle 15">
            <a:extLst>
              <a:ext uri="{FF2B5EF4-FFF2-40B4-BE49-F238E27FC236}">
                <a16:creationId xmlns:a16="http://schemas.microsoft.com/office/drawing/2014/main" id="{26201B95-30C4-4401-87DE-F70DEB7214A7}"/>
              </a:ext>
            </a:extLst>
          </p:cNvPr>
          <p:cNvSpPr/>
          <p:nvPr/>
        </p:nvSpPr>
        <p:spPr bwMode="auto">
          <a:xfrm>
            <a:off x="9983049" y="5395804"/>
            <a:ext cx="1954033" cy="1353671"/>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a:solidFill>
                <a:schemeClr val="bg1"/>
              </a:solidFill>
            </a:endParaRPr>
          </a:p>
        </p:txBody>
      </p:sp>
      <p:pic>
        <p:nvPicPr>
          <p:cNvPr id="17" name="Picture 16">
            <a:extLst>
              <a:ext uri="{FF2B5EF4-FFF2-40B4-BE49-F238E27FC236}">
                <a16:creationId xmlns:a16="http://schemas.microsoft.com/office/drawing/2014/main" id="{75C81255-68DB-4938-813D-EA06A6BC69C1}"/>
              </a:ext>
            </a:extLst>
          </p:cNvPr>
          <p:cNvPicPr>
            <a:picLocks noChangeAspect="1"/>
          </p:cNvPicPr>
          <p:nvPr/>
        </p:nvPicPr>
        <p:blipFill>
          <a:blip r:embed="rId4"/>
          <a:stretch>
            <a:fillRect/>
          </a:stretch>
        </p:blipFill>
        <p:spPr>
          <a:xfrm>
            <a:off x="359137" y="6174840"/>
            <a:ext cx="2731304" cy="395320"/>
          </a:xfrm>
          <a:prstGeom prst="rect">
            <a:avLst/>
          </a:prstGeom>
        </p:spPr>
      </p:pic>
      <p:pic>
        <p:nvPicPr>
          <p:cNvPr id="18" name="Picture 17">
            <a:extLst>
              <a:ext uri="{FF2B5EF4-FFF2-40B4-BE49-F238E27FC236}">
                <a16:creationId xmlns:a16="http://schemas.microsoft.com/office/drawing/2014/main" id="{D3AD9FA8-8BFB-4087-AC28-A3FE1196C8D8}"/>
              </a:ext>
            </a:extLst>
          </p:cNvPr>
          <p:cNvPicPr>
            <a:picLocks noChangeAspect="1"/>
          </p:cNvPicPr>
          <p:nvPr/>
        </p:nvPicPr>
        <p:blipFill>
          <a:blip r:embed="rId5"/>
          <a:stretch>
            <a:fillRect/>
          </a:stretch>
        </p:blipFill>
        <p:spPr>
          <a:xfrm>
            <a:off x="10588987" y="6174840"/>
            <a:ext cx="1130300" cy="368300"/>
          </a:xfrm>
          <a:prstGeom prst="rect">
            <a:avLst/>
          </a:prstGeom>
        </p:spPr>
      </p:pic>
      <p:pic>
        <p:nvPicPr>
          <p:cNvPr id="19" name="Picture 18">
            <a:extLst>
              <a:ext uri="{FF2B5EF4-FFF2-40B4-BE49-F238E27FC236}">
                <a16:creationId xmlns:a16="http://schemas.microsoft.com/office/drawing/2014/main" id="{455F377F-D329-4E1E-A540-ACBD263310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793" b="24365"/>
          <a:stretch/>
        </p:blipFill>
        <p:spPr>
          <a:xfrm>
            <a:off x="5208312" y="6072640"/>
            <a:ext cx="1775376" cy="566531"/>
          </a:xfrm>
          <a:prstGeom prst="rect">
            <a:avLst/>
          </a:prstGeom>
        </p:spPr>
      </p:pic>
      <p:pic>
        <p:nvPicPr>
          <p:cNvPr id="20" name="Picture 19">
            <a:extLst>
              <a:ext uri="{FF2B5EF4-FFF2-40B4-BE49-F238E27FC236}">
                <a16:creationId xmlns:a16="http://schemas.microsoft.com/office/drawing/2014/main" id="{9E0F10E7-E366-4FC7-ACC8-E9818A2AFD48}"/>
              </a:ext>
            </a:extLst>
          </p:cNvPr>
          <p:cNvPicPr>
            <a:picLocks noChangeAspect="1"/>
          </p:cNvPicPr>
          <p:nvPr/>
        </p:nvPicPr>
        <p:blipFill>
          <a:blip r:embed="rId7"/>
          <a:stretch>
            <a:fillRect/>
          </a:stretch>
        </p:blipFill>
        <p:spPr>
          <a:xfrm>
            <a:off x="9327995" y="0"/>
            <a:ext cx="2859706" cy="6858000"/>
          </a:xfrm>
          <a:prstGeom prst="rect">
            <a:avLst/>
          </a:prstGeom>
        </p:spPr>
      </p:pic>
      <p:pic>
        <p:nvPicPr>
          <p:cNvPr id="21" name="Picture 20">
            <a:extLst>
              <a:ext uri="{FF2B5EF4-FFF2-40B4-BE49-F238E27FC236}">
                <a16:creationId xmlns:a16="http://schemas.microsoft.com/office/drawing/2014/main" id="{2225E811-BE15-4AC0-BAF9-82140EF6E574}"/>
              </a:ext>
            </a:extLst>
          </p:cNvPr>
          <p:cNvPicPr>
            <a:picLocks noChangeAspect="1"/>
          </p:cNvPicPr>
          <p:nvPr/>
        </p:nvPicPr>
        <p:blipFill>
          <a:blip r:embed="rId8"/>
          <a:stretch>
            <a:fillRect/>
          </a:stretch>
        </p:blipFill>
        <p:spPr>
          <a:xfrm>
            <a:off x="10619853" y="6201860"/>
            <a:ext cx="1130300" cy="368300"/>
          </a:xfrm>
          <a:prstGeom prst="rect">
            <a:avLst/>
          </a:prstGeom>
        </p:spPr>
      </p:pic>
    </p:spTree>
    <p:extLst>
      <p:ext uri="{BB962C8B-B14F-4D97-AF65-F5344CB8AC3E}">
        <p14:creationId xmlns:p14="http://schemas.microsoft.com/office/powerpoint/2010/main" val="186739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8A1E70-6C96-484E-AD8C-54E9D6472F7A}"/>
              </a:ext>
            </a:extLst>
          </p:cNvPr>
          <p:cNvPicPr>
            <a:picLocks noChangeAspect="1"/>
          </p:cNvPicPr>
          <p:nvPr/>
        </p:nvPicPr>
        <p:blipFill>
          <a:blip r:embed="rId2"/>
          <a:stretch>
            <a:fillRect/>
          </a:stretch>
        </p:blipFill>
        <p:spPr>
          <a:xfrm>
            <a:off x="10619853" y="6201860"/>
            <a:ext cx="1130300" cy="368300"/>
          </a:xfrm>
          <a:prstGeom prst="rect">
            <a:avLst/>
          </a:prstGeom>
        </p:spPr>
      </p:pic>
      <p:sp>
        <p:nvSpPr>
          <p:cNvPr id="8" name="TextBox 7">
            <a:extLst>
              <a:ext uri="{FF2B5EF4-FFF2-40B4-BE49-F238E27FC236}">
                <a16:creationId xmlns:a16="http://schemas.microsoft.com/office/drawing/2014/main" id="{B44F2D14-7584-B740-9D04-9CEAB71E8B86}"/>
              </a:ext>
            </a:extLst>
          </p:cNvPr>
          <p:cNvSpPr txBox="1"/>
          <p:nvPr/>
        </p:nvSpPr>
        <p:spPr>
          <a:xfrm>
            <a:off x="820029" y="1241493"/>
            <a:ext cx="8019171" cy="3139321"/>
          </a:xfrm>
          <a:prstGeom prst="rect">
            <a:avLst/>
          </a:prstGeom>
          <a:noFill/>
        </p:spPr>
        <p:txBody>
          <a:bodyPr wrap="square" rtlCol="0">
            <a:spAutoFit/>
          </a:bodyPr>
          <a:lstStyle/>
          <a:p>
            <a:pPr>
              <a:spcAft>
                <a:spcPts val="1200"/>
              </a:spcAft>
            </a:pPr>
            <a:r>
              <a:rPr lang="en-US" sz="1600" dirty="0">
                <a:latin typeface="Sansa Pro Normal"/>
                <a:ea typeface="Sansa Pro Normal" charset="0"/>
                <a:cs typeface="Sansa Pro Normal"/>
              </a:rPr>
              <a:t>We are signatories </a:t>
            </a:r>
            <a:r>
              <a:rPr lang="en-US" sz="1600" dirty="0">
                <a:latin typeface="Sansa Pro Bold" panose="02000603080000020004" pitchFamily="50" charset="0"/>
                <a:ea typeface="Sansa Pro Normal" charset="0"/>
                <a:cs typeface="Sansa Pro Normal"/>
              </a:rPr>
              <a:t>to </a:t>
            </a:r>
            <a:r>
              <a:rPr lang="en-US" sz="1600" b="1" dirty="0">
                <a:latin typeface="Sansa Pro Bold" panose="02000603080000020004" pitchFamily="50" charset="0"/>
                <a:ea typeface="Sansa Pro Normal" charset="0"/>
                <a:cs typeface="Sansa Pro Normal"/>
              </a:rPr>
              <a:t>Champions 12.3 (UN  Sustainable Development Goal)</a:t>
            </a:r>
            <a:r>
              <a:rPr lang="en-US" sz="1600" dirty="0">
                <a:latin typeface="Sansa Pro Bold" panose="02000603080000020004" pitchFamily="50" charset="0"/>
                <a:ea typeface="Sansa Pro Normal" charset="0"/>
                <a:cs typeface="Sansa Pro Normal"/>
              </a:rPr>
              <a:t> </a:t>
            </a:r>
            <a:r>
              <a:rPr lang="en-US" sz="1600" dirty="0">
                <a:latin typeface="Sansa Pro Normal"/>
                <a:ea typeface="Sansa Pro Normal" charset="0"/>
                <a:cs typeface="Sansa Pro Normal"/>
              </a:rPr>
              <a:t>and </a:t>
            </a:r>
            <a:r>
              <a:rPr lang="en-US" sz="1600" b="1" dirty="0">
                <a:latin typeface="Sansa Pro Bold" panose="02000603080000020004" pitchFamily="50" charset="0"/>
                <a:ea typeface="Sansa Pro Normal" charset="0"/>
                <a:cs typeface="Sansa Pro Normal"/>
              </a:rPr>
              <a:t>Champions 2030 (EPA)</a:t>
            </a:r>
            <a:r>
              <a:rPr lang="en-US" sz="1600" dirty="0">
                <a:latin typeface="Sansa Pro Normal"/>
                <a:ea typeface="Sansa Pro Normal" charset="0"/>
                <a:cs typeface="Sansa Pro Normal"/>
              </a:rPr>
              <a:t>, but our commitment surpasses these targets. We have committed </a:t>
            </a:r>
            <a:r>
              <a:rPr lang="en-US" sz="1600" dirty="0">
                <a:latin typeface="Sansa Pro Bold" panose="02000603080000020004" pitchFamily="50" charset="0"/>
                <a:ea typeface="Sansa Pro Normal" charset="0"/>
                <a:cs typeface="Sansa Pro Normal"/>
              </a:rPr>
              <a:t>to </a:t>
            </a:r>
            <a:r>
              <a:rPr lang="en-US" sz="1600" b="1" dirty="0">
                <a:latin typeface="Sansa Pro Bold" panose="02000603080000020004" pitchFamily="50" charset="0"/>
                <a:ea typeface="Sansa Pro Normal" charset="0"/>
                <a:cs typeface="Sansa Pro Normal"/>
              </a:rPr>
              <a:t>reducing food loss and waste 50 percent by 2025</a:t>
            </a:r>
            <a:r>
              <a:rPr lang="en-US" sz="1600" dirty="0">
                <a:latin typeface="Sansa Pro Normal"/>
                <a:ea typeface="Sansa Pro Normal" charset="0"/>
                <a:cs typeface="Sansa Pro Normal"/>
              </a:rPr>
              <a:t> rather than 2030. We do so by:</a:t>
            </a:r>
          </a:p>
          <a:p>
            <a:pPr>
              <a:spcAft>
                <a:spcPts val="1200"/>
              </a:spcAft>
            </a:pPr>
            <a:r>
              <a:rPr lang="en-US" sz="1400" b="1" dirty="0">
                <a:solidFill>
                  <a:srgbClr val="A3CE4D"/>
                </a:solidFill>
                <a:latin typeface="Sansa Pro Normal" charset="0"/>
                <a:ea typeface="Sansa Pro Normal" charset="0"/>
                <a:cs typeface="Sansa Pro Normal" charset="0"/>
              </a:rPr>
              <a:t>Collaborating</a:t>
            </a:r>
            <a:r>
              <a:rPr lang="en-US" sz="2000" b="1" dirty="0">
                <a:solidFill>
                  <a:srgbClr val="5CCDF6"/>
                </a:solidFill>
                <a:latin typeface="Sansa Pro Normal" charset="0"/>
                <a:ea typeface="Sansa Pro Normal" charset="0"/>
                <a:cs typeface="Sansa Pro Normal" charset="0"/>
              </a:rPr>
              <a:t> </a:t>
            </a:r>
            <a:r>
              <a:rPr lang="en-US" sz="1400" dirty="0">
                <a:solidFill>
                  <a:srgbClr val="8C8D91"/>
                </a:solidFill>
                <a:latin typeface="Sansa Pro Normal" charset="0"/>
                <a:ea typeface="Sansa Pro Normal" charset="0"/>
                <a:cs typeface="Sansa Pro Normal" charset="0"/>
              </a:rPr>
              <a:t>with clients and suppliers across the value chain for superior results</a:t>
            </a:r>
          </a:p>
          <a:p>
            <a:pPr>
              <a:spcAft>
                <a:spcPts val="1200"/>
              </a:spcAft>
            </a:pPr>
            <a:r>
              <a:rPr lang="en-US" sz="1400" b="1" dirty="0">
                <a:solidFill>
                  <a:schemeClr val="tx1">
                    <a:lumMod val="75000"/>
                    <a:lumOff val="25000"/>
                  </a:schemeClr>
                </a:solidFill>
                <a:latin typeface="Sansa Pro Normal" charset="0"/>
                <a:ea typeface="Sansa Pro Normal" charset="0"/>
                <a:cs typeface="Sansa Pro Normal" charset="0"/>
              </a:rPr>
              <a:t>Raising Awareness and Influencing the Behaviors</a:t>
            </a:r>
            <a:r>
              <a:rPr lang="en-US" sz="2000" b="1" dirty="0">
                <a:solidFill>
                  <a:srgbClr val="5CCDF6"/>
                </a:solidFill>
                <a:latin typeface="Sansa Pro Normal" charset="0"/>
                <a:ea typeface="Sansa Pro Normal" charset="0"/>
                <a:cs typeface="Sansa Pro Normal" charset="0"/>
              </a:rPr>
              <a:t> </a:t>
            </a:r>
            <a:r>
              <a:rPr lang="en-US" sz="1400" dirty="0">
                <a:solidFill>
                  <a:srgbClr val="8C8D91"/>
                </a:solidFill>
                <a:latin typeface="Sansa Pro Normal" charset="0"/>
                <a:ea typeface="Sansa Pro Normal" charset="0"/>
                <a:cs typeface="Sansa Pro Normal" charset="0"/>
              </a:rPr>
              <a:t>of our customers and employees</a:t>
            </a:r>
          </a:p>
          <a:p>
            <a:pPr>
              <a:spcAft>
                <a:spcPts val="1200"/>
              </a:spcAft>
            </a:pPr>
            <a:r>
              <a:rPr lang="en-US" sz="1400" b="1" dirty="0">
                <a:solidFill>
                  <a:srgbClr val="5CCDF6"/>
                </a:solidFill>
                <a:latin typeface="Sansa Pro Normal" charset="0"/>
                <a:ea typeface="Sansa Pro Normal" charset="0"/>
                <a:cs typeface="Sansa Pro Normal" charset="0"/>
              </a:rPr>
              <a:t>Improving Processes</a:t>
            </a:r>
            <a:r>
              <a:rPr lang="en-US" sz="2000" b="1" dirty="0">
                <a:solidFill>
                  <a:srgbClr val="5CCDF6"/>
                </a:solidFill>
                <a:latin typeface="Sansa Pro Normal" charset="0"/>
                <a:ea typeface="Sansa Pro Normal" charset="0"/>
                <a:cs typeface="Sansa Pro Normal" charset="0"/>
              </a:rPr>
              <a:t> </a:t>
            </a:r>
            <a:r>
              <a:rPr lang="en-US" sz="1400" dirty="0">
                <a:solidFill>
                  <a:srgbClr val="8C8D91"/>
                </a:solidFill>
                <a:latin typeface="Sansa Pro Normal" charset="0"/>
                <a:ea typeface="Sansa Pro Normal" charset="0"/>
                <a:cs typeface="Sansa Pro Normal" charset="0"/>
              </a:rPr>
              <a:t>and upgrading equipment and systems to drive operational efficiency</a:t>
            </a:r>
          </a:p>
          <a:p>
            <a:pPr>
              <a:spcAft>
                <a:spcPts val="1200"/>
              </a:spcAft>
            </a:pPr>
            <a:r>
              <a:rPr lang="en-US" sz="1400" b="1" dirty="0">
                <a:solidFill>
                  <a:srgbClr val="A3CE4D"/>
                </a:solidFill>
                <a:latin typeface="Sansa Pro Normal" charset="0"/>
                <a:ea typeface="Sansa Pro Normal" charset="0"/>
                <a:cs typeface="Sansa Pro Normal" charset="0"/>
              </a:rPr>
              <a:t>Measuring Our Impact</a:t>
            </a:r>
            <a:r>
              <a:rPr lang="en-US" sz="2000" b="1" dirty="0">
                <a:solidFill>
                  <a:srgbClr val="5CCDF6"/>
                </a:solidFill>
                <a:latin typeface="Sansa Pro Normal" charset="0"/>
                <a:ea typeface="Sansa Pro Normal" charset="0"/>
                <a:cs typeface="Sansa Pro Normal" charset="0"/>
              </a:rPr>
              <a:t> </a:t>
            </a:r>
            <a:r>
              <a:rPr lang="en-US" sz="1400" dirty="0">
                <a:solidFill>
                  <a:srgbClr val="8C8D91"/>
                </a:solidFill>
                <a:latin typeface="Sansa Pro Normal" charset="0"/>
                <a:ea typeface="Sansa Pro Normal" charset="0"/>
                <a:cs typeface="Sansa Pro Normal" charset="0"/>
              </a:rPr>
              <a:t>to determine where we can improve</a:t>
            </a:r>
          </a:p>
          <a:p>
            <a:pPr>
              <a:spcAft>
                <a:spcPts val="1200"/>
              </a:spcAft>
            </a:pPr>
            <a:r>
              <a:rPr lang="en-US" sz="1400" b="1" dirty="0">
                <a:solidFill>
                  <a:schemeClr val="tx1">
                    <a:lumMod val="75000"/>
                    <a:lumOff val="25000"/>
                  </a:schemeClr>
                </a:solidFill>
                <a:latin typeface="Sansa Pro Normal" charset="0"/>
                <a:ea typeface="Sansa Pro Normal" charset="0"/>
                <a:cs typeface="Sansa Pro Normal" charset="0"/>
              </a:rPr>
              <a:t>Sharing Our Expertise</a:t>
            </a:r>
            <a:r>
              <a:rPr lang="en-US" sz="2000" b="1" dirty="0">
                <a:solidFill>
                  <a:srgbClr val="5CCDF6"/>
                </a:solidFill>
                <a:latin typeface="Sansa Pro Normal" charset="0"/>
                <a:ea typeface="Sansa Pro Normal" charset="0"/>
                <a:cs typeface="Sansa Pro Normal" charset="0"/>
              </a:rPr>
              <a:t> </a:t>
            </a:r>
            <a:r>
              <a:rPr lang="en-US" sz="1400" dirty="0">
                <a:solidFill>
                  <a:srgbClr val="8C8D91"/>
                </a:solidFill>
                <a:latin typeface="Sansa Pro Normal" charset="0"/>
                <a:ea typeface="Sansa Pro Normal" charset="0"/>
                <a:cs typeface="Sansa Pro Normal" charset="0"/>
              </a:rPr>
              <a:t>to reduce food waste throughout our communities</a:t>
            </a:r>
          </a:p>
        </p:txBody>
      </p:sp>
      <p:sp>
        <p:nvSpPr>
          <p:cNvPr id="12" name="Rectangle 11">
            <a:extLst>
              <a:ext uri="{FF2B5EF4-FFF2-40B4-BE49-F238E27FC236}">
                <a16:creationId xmlns:a16="http://schemas.microsoft.com/office/drawing/2014/main" id="{D94FB143-DE5B-4315-9F55-C0DF1630A886}"/>
              </a:ext>
            </a:extLst>
          </p:cNvPr>
          <p:cNvSpPr/>
          <p:nvPr/>
        </p:nvSpPr>
        <p:spPr bwMode="auto">
          <a:xfrm>
            <a:off x="9983049" y="5395804"/>
            <a:ext cx="1954033" cy="1353671"/>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a:solidFill>
                <a:schemeClr val="bg1"/>
              </a:solidFill>
            </a:endParaRPr>
          </a:p>
        </p:txBody>
      </p:sp>
      <p:pic>
        <p:nvPicPr>
          <p:cNvPr id="13" name="Picture 12">
            <a:extLst>
              <a:ext uri="{FF2B5EF4-FFF2-40B4-BE49-F238E27FC236}">
                <a16:creationId xmlns:a16="http://schemas.microsoft.com/office/drawing/2014/main" id="{DC80300B-2B59-495B-9558-ABD509B0C027}"/>
              </a:ext>
            </a:extLst>
          </p:cNvPr>
          <p:cNvPicPr>
            <a:picLocks noChangeAspect="1"/>
          </p:cNvPicPr>
          <p:nvPr/>
        </p:nvPicPr>
        <p:blipFill>
          <a:blip r:embed="rId3"/>
          <a:stretch>
            <a:fillRect/>
          </a:stretch>
        </p:blipFill>
        <p:spPr>
          <a:xfrm>
            <a:off x="359137" y="6174840"/>
            <a:ext cx="2731304" cy="395320"/>
          </a:xfrm>
          <a:prstGeom prst="rect">
            <a:avLst/>
          </a:prstGeom>
        </p:spPr>
      </p:pic>
      <p:pic>
        <p:nvPicPr>
          <p:cNvPr id="14" name="Picture 13">
            <a:extLst>
              <a:ext uri="{FF2B5EF4-FFF2-40B4-BE49-F238E27FC236}">
                <a16:creationId xmlns:a16="http://schemas.microsoft.com/office/drawing/2014/main" id="{BCC40AC0-085C-4CD3-A543-F3552230A3AB}"/>
              </a:ext>
            </a:extLst>
          </p:cNvPr>
          <p:cNvPicPr>
            <a:picLocks noChangeAspect="1"/>
          </p:cNvPicPr>
          <p:nvPr/>
        </p:nvPicPr>
        <p:blipFill>
          <a:blip r:embed="rId4"/>
          <a:stretch>
            <a:fillRect/>
          </a:stretch>
        </p:blipFill>
        <p:spPr>
          <a:xfrm>
            <a:off x="10588987" y="6174840"/>
            <a:ext cx="1130300" cy="368300"/>
          </a:xfrm>
          <a:prstGeom prst="rect">
            <a:avLst/>
          </a:prstGeom>
        </p:spPr>
      </p:pic>
      <p:pic>
        <p:nvPicPr>
          <p:cNvPr id="15" name="Picture 14">
            <a:extLst>
              <a:ext uri="{FF2B5EF4-FFF2-40B4-BE49-F238E27FC236}">
                <a16:creationId xmlns:a16="http://schemas.microsoft.com/office/drawing/2014/main" id="{0A26549B-396C-40D2-B6CC-572466F4FF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793" b="24365"/>
          <a:stretch/>
        </p:blipFill>
        <p:spPr>
          <a:xfrm>
            <a:off x="5208312" y="6072640"/>
            <a:ext cx="1775376" cy="566531"/>
          </a:xfrm>
          <a:prstGeom prst="rect">
            <a:avLst/>
          </a:prstGeom>
        </p:spPr>
      </p:pic>
      <p:pic>
        <p:nvPicPr>
          <p:cNvPr id="16" name="Picture 15">
            <a:extLst>
              <a:ext uri="{FF2B5EF4-FFF2-40B4-BE49-F238E27FC236}">
                <a16:creationId xmlns:a16="http://schemas.microsoft.com/office/drawing/2014/main" id="{A84543D9-9FC6-4AD3-951A-2BBF6FB2331A}"/>
              </a:ext>
            </a:extLst>
          </p:cNvPr>
          <p:cNvPicPr>
            <a:picLocks noChangeAspect="1"/>
          </p:cNvPicPr>
          <p:nvPr/>
        </p:nvPicPr>
        <p:blipFill>
          <a:blip r:embed="rId6"/>
          <a:stretch>
            <a:fillRect/>
          </a:stretch>
        </p:blipFill>
        <p:spPr>
          <a:xfrm>
            <a:off x="9333571" y="0"/>
            <a:ext cx="2858429" cy="6854936"/>
          </a:xfrm>
          <a:prstGeom prst="rect">
            <a:avLst/>
          </a:prstGeom>
        </p:spPr>
      </p:pic>
      <p:pic>
        <p:nvPicPr>
          <p:cNvPr id="17" name="Picture 16">
            <a:extLst>
              <a:ext uri="{FF2B5EF4-FFF2-40B4-BE49-F238E27FC236}">
                <a16:creationId xmlns:a16="http://schemas.microsoft.com/office/drawing/2014/main" id="{B2857610-F14C-4894-A44A-536522B4AF62}"/>
              </a:ext>
            </a:extLst>
          </p:cNvPr>
          <p:cNvPicPr>
            <a:picLocks noChangeAspect="1"/>
          </p:cNvPicPr>
          <p:nvPr/>
        </p:nvPicPr>
        <p:blipFill>
          <a:blip r:embed="rId2"/>
          <a:stretch>
            <a:fillRect/>
          </a:stretch>
        </p:blipFill>
        <p:spPr>
          <a:xfrm>
            <a:off x="10612158" y="6204852"/>
            <a:ext cx="1130300" cy="368300"/>
          </a:xfrm>
          <a:prstGeom prst="rect">
            <a:avLst/>
          </a:prstGeom>
        </p:spPr>
      </p:pic>
    </p:spTree>
    <p:extLst>
      <p:ext uri="{BB962C8B-B14F-4D97-AF65-F5344CB8AC3E}">
        <p14:creationId xmlns:p14="http://schemas.microsoft.com/office/powerpoint/2010/main" val="42083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1EE215-25B9-4556-BF9D-267AFBCED587}"/>
              </a:ext>
            </a:extLst>
          </p:cNvPr>
          <p:cNvSpPr/>
          <p:nvPr/>
        </p:nvSpPr>
        <p:spPr>
          <a:xfrm>
            <a:off x="5603196" y="1687734"/>
            <a:ext cx="2849558" cy="2913416"/>
          </a:xfrm>
          <a:prstGeom prst="rect">
            <a:avLst/>
          </a:prstGeom>
          <a:solidFill>
            <a:srgbClr val="4B9C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6DAD4F-EE41-7447-8795-F1D37446A275}"/>
              </a:ext>
            </a:extLst>
          </p:cNvPr>
          <p:cNvPicPr>
            <a:picLocks noChangeAspect="1"/>
          </p:cNvPicPr>
          <p:nvPr/>
        </p:nvPicPr>
        <p:blipFill>
          <a:blip r:embed="rId2"/>
          <a:stretch>
            <a:fillRect/>
          </a:stretch>
        </p:blipFill>
        <p:spPr>
          <a:xfrm>
            <a:off x="934305" y="6244871"/>
            <a:ext cx="2731304" cy="395320"/>
          </a:xfrm>
          <a:prstGeom prst="rect">
            <a:avLst/>
          </a:prstGeom>
        </p:spPr>
      </p:pic>
      <p:pic>
        <p:nvPicPr>
          <p:cNvPr id="9" name="Picture 8">
            <a:extLst>
              <a:ext uri="{FF2B5EF4-FFF2-40B4-BE49-F238E27FC236}">
                <a16:creationId xmlns:a16="http://schemas.microsoft.com/office/drawing/2014/main" id="{383A8331-23AB-3C4B-BA39-A692AA748E84}"/>
              </a:ext>
            </a:extLst>
          </p:cNvPr>
          <p:cNvPicPr>
            <a:picLocks noChangeAspect="1"/>
          </p:cNvPicPr>
          <p:nvPr/>
        </p:nvPicPr>
        <p:blipFill>
          <a:blip r:embed="rId3"/>
          <a:stretch>
            <a:fillRect/>
          </a:stretch>
        </p:blipFill>
        <p:spPr>
          <a:xfrm>
            <a:off x="10588987" y="6174840"/>
            <a:ext cx="1130300" cy="368300"/>
          </a:xfrm>
          <a:prstGeom prst="rect">
            <a:avLst/>
          </a:prstGeom>
        </p:spPr>
      </p:pic>
      <p:sp>
        <p:nvSpPr>
          <p:cNvPr id="3" name="TextBox 2"/>
          <p:cNvSpPr txBox="1"/>
          <p:nvPr/>
        </p:nvSpPr>
        <p:spPr>
          <a:xfrm>
            <a:off x="5800638" y="2021057"/>
            <a:ext cx="2454675" cy="2246769"/>
          </a:xfrm>
          <a:prstGeom prst="rect">
            <a:avLst/>
          </a:prstGeom>
          <a:noFill/>
        </p:spPr>
        <p:txBody>
          <a:bodyPr wrap="square" rtlCol="0">
            <a:spAutoFit/>
          </a:bodyPr>
          <a:lstStyle/>
          <a:p>
            <a:r>
              <a:rPr lang="en-US" sz="2000" b="1" dirty="0">
                <a:solidFill>
                  <a:schemeClr val="bg1"/>
                </a:solidFill>
                <a:latin typeface="Sansa Pro Bold" panose="02000603080000020004" pitchFamily="50" charset="0"/>
                <a:cs typeface="Sansa Pro"/>
              </a:rPr>
              <a:t>We welcome the opportunity to assist you with reducing food waste in your operations –</a:t>
            </a:r>
          </a:p>
          <a:p>
            <a:r>
              <a:rPr lang="en-US" sz="2000" b="1" dirty="0">
                <a:solidFill>
                  <a:schemeClr val="bg1"/>
                </a:solidFill>
                <a:latin typeface="Sansa Pro Bold" panose="02000603080000020004" pitchFamily="50" charset="0"/>
                <a:cs typeface="Sansa Pro"/>
              </a:rPr>
              <a:t>in pursuit of a better tomorrow!</a:t>
            </a:r>
          </a:p>
        </p:txBody>
      </p:sp>
      <p:pic>
        <p:nvPicPr>
          <p:cNvPr id="10" name="Picture 9">
            <a:extLst>
              <a:ext uri="{FF2B5EF4-FFF2-40B4-BE49-F238E27FC236}">
                <a16:creationId xmlns:a16="http://schemas.microsoft.com/office/drawing/2014/main" id="{A5E146D7-4CAE-4557-A7A0-304853710F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793" b="24365"/>
          <a:stretch/>
        </p:blipFill>
        <p:spPr>
          <a:xfrm>
            <a:off x="5208312" y="6174840"/>
            <a:ext cx="1775376" cy="566531"/>
          </a:xfrm>
          <a:prstGeom prst="rect">
            <a:avLst/>
          </a:prstGeom>
        </p:spPr>
      </p:pic>
      <p:pic>
        <p:nvPicPr>
          <p:cNvPr id="13" name="Picture 12">
            <a:extLst>
              <a:ext uri="{FF2B5EF4-FFF2-40B4-BE49-F238E27FC236}">
                <a16:creationId xmlns:a16="http://schemas.microsoft.com/office/drawing/2014/main" id="{AC75BB8B-78D3-4FCA-906C-F150DD69F3FB}"/>
              </a:ext>
            </a:extLst>
          </p:cNvPr>
          <p:cNvPicPr>
            <a:picLocks noChangeAspect="1"/>
          </p:cNvPicPr>
          <p:nvPr/>
        </p:nvPicPr>
        <p:blipFill>
          <a:blip r:embed="rId5"/>
          <a:stretch>
            <a:fillRect/>
          </a:stretch>
        </p:blipFill>
        <p:spPr>
          <a:xfrm>
            <a:off x="9509081" y="-16399"/>
            <a:ext cx="1519177" cy="5772872"/>
          </a:xfrm>
          <a:prstGeom prst="rect">
            <a:avLst/>
          </a:prstGeom>
        </p:spPr>
      </p:pic>
      <p:pic>
        <p:nvPicPr>
          <p:cNvPr id="8" name="Picture 7">
            <a:extLst>
              <a:ext uri="{FF2B5EF4-FFF2-40B4-BE49-F238E27FC236}">
                <a16:creationId xmlns:a16="http://schemas.microsoft.com/office/drawing/2014/main" id="{8604522B-42FC-4C58-BECC-8B5CE8CAE093}"/>
              </a:ext>
            </a:extLst>
          </p:cNvPr>
          <p:cNvPicPr>
            <a:picLocks noChangeAspect="1"/>
          </p:cNvPicPr>
          <p:nvPr/>
        </p:nvPicPr>
        <p:blipFill rotWithShape="1">
          <a:blip r:embed="rId6"/>
          <a:srcRect r="58382" b="6144"/>
          <a:stretch/>
        </p:blipFill>
        <p:spPr>
          <a:xfrm>
            <a:off x="7091" y="70031"/>
            <a:ext cx="4847119" cy="6148819"/>
          </a:xfrm>
          <a:prstGeom prst="rect">
            <a:avLst/>
          </a:prstGeom>
        </p:spPr>
      </p:pic>
    </p:spTree>
    <p:extLst>
      <p:ext uri="{BB962C8B-B14F-4D97-AF65-F5344CB8AC3E}">
        <p14:creationId xmlns:p14="http://schemas.microsoft.com/office/powerpoint/2010/main" val="1049404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GwfsXtfA3zKi3vFUvjs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GwfsXtfA3zKi3vFUvjsa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 Template_OMH logo updated [Read-Only]" id="{04A0F82C-1194-4423-9135-252BDF83C154}" vid="{6B875F99-0453-452A-981E-42380C4BF8CE}"/>
    </a:ext>
  </a:extLst>
</a:theme>
</file>

<file path=ppt/theme/theme3.xml><?xml version="1.0" encoding="utf-8"?>
<a:theme xmlns:a="http://schemas.openxmlformats.org/drawingml/2006/main" name="1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2711</TotalTime>
  <Words>462</Words>
  <Application>Microsoft Office PowerPoint</Application>
  <PresentationFormat>Widescreen</PresentationFormat>
  <Paragraphs>54</Paragraphs>
  <Slides>7</Slides>
  <Notes>1</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24" baseType="lpstr">
      <vt:lpstr>Arial</vt:lpstr>
      <vt:lpstr>Arial Unicode MS</vt:lpstr>
      <vt:lpstr>Calibri</vt:lpstr>
      <vt:lpstr>Calibri Light</vt:lpstr>
      <vt:lpstr>Century Gothic</vt:lpstr>
      <vt:lpstr>Corbel</vt:lpstr>
      <vt:lpstr>Georgia</vt:lpstr>
      <vt:lpstr>Sansa Pro</vt:lpstr>
      <vt:lpstr>Sansa Pro Bold</vt:lpstr>
      <vt:lpstr>Sansa Pro Normal</vt:lpstr>
      <vt:lpstr>Sansa Pro SemiBold</vt:lpstr>
      <vt:lpstr>System Font Regular</vt:lpstr>
      <vt:lpstr>Times New Roman</vt:lpstr>
      <vt:lpstr>Office Theme</vt:lpstr>
      <vt:lpstr>3_Office Theme</vt:lpstr>
      <vt:lpstr>1_Office Theme</vt:lpstr>
      <vt:lpstr>think-cell Slide</vt:lpstr>
      <vt:lpstr>Food Waste: Not On My Watch</vt:lpstr>
      <vt:lpstr>PowerPoint Presentation</vt:lpstr>
      <vt:lpstr>       IT’S IMPORTANT</vt:lpstr>
      <vt:lpstr>        IT’S RIGHT</vt:lpstr>
      <vt:lpstr>        IT’S EFFECTIVE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Brent Shaw</cp:lastModifiedBy>
  <cp:revision>53</cp:revision>
  <dcterms:created xsi:type="dcterms:W3CDTF">2019-05-23T02:21:19Z</dcterms:created>
  <dcterms:modified xsi:type="dcterms:W3CDTF">2026-01-08T20:53:12Z</dcterms:modified>
</cp:coreProperties>
</file>